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56" r:id="rId2"/>
    <p:sldId id="335" r:id="rId3"/>
    <p:sldId id="336" r:id="rId4"/>
    <p:sldId id="337" r:id="rId5"/>
    <p:sldId id="322" r:id="rId6"/>
    <p:sldId id="338" r:id="rId7"/>
    <p:sldId id="316" r:id="rId8"/>
    <p:sldId id="319" r:id="rId9"/>
    <p:sldId id="258" r:id="rId10"/>
    <p:sldId id="259" r:id="rId11"/>
    <p:sldId id="334" r:id="rId12"/>
    <p:sldId id="266" r:id="rId13"/>
    <p:sldId id="267" r:id="rId14"/>
    <p:sldId id="272" r:id="rId15"/>
    <p:sldId id="273" r:id="rId16"/>
    <p:sldId id="320" r:id="rId17"/>
    <p:sldId id="321" r:id="rId18"/>
    <p:sldId id="325" r:id="rId19"/>
    <p:sldId id="279" r:id="rId20"/>
    <p:sldId id="326" r:id="rId21"/>
    <p:sldId id="283" r:id="rId22"/>
    <p:sldId id="330" r:id="rId23"/>
    <p:sldId id="313" r:id="rId24"/>
    <p:sldId id="332" r:id="rId25"/>
    <p:sldId id="333" r:id="rId26"/>
    <p:sldId id="331" r:id="rId27"/>
    <p:sldId id="301" r:id="rId28"/>
    <p:sldId id="302" r:id="rId29"/>
  </p:sldIdLst>
  <p:sldSz cx="10058400" cy="77724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678"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26754" cy="463766"/>
          </a:xfrm>
          <a:prstGeom prst="rect">
            <a:avLst/>
          </a:prstGeom>
        </p:spPr>
        <p:txBody>
          <a:bodyPr vert="horz" lIns="91083" tIns="45542" rIns="91083" bIns="45542" rtlCol="0"/>
          <a:lstStyle>
            <a:lvl1pPr algn="l">
              <a:defRPr sz="1200"/>
            </a:lvl1pPr>
          </a:lstStyle>
          <a:p>
            <a:endParaRPr lang="en-US"/>
          </a:p>
        </p:txBody>
      </p:sp>
      <p:sp>
        <p:nvSpPr>
          <p:cNvPr id="3" name="Date Placeholder 2"/>
          <p:cNvSpPr>
            <a:spLocks noGrp="1"/>
          </p:cNvSpPr>
          <p:nvPr>
            <p:ph type="dt" sz="quarter" idx="1"/>
          </p:nvPr>
        </p:nvSpPr>
        <p:spPr>
          <a:xfrm>
            <a:off x="3957055" y="2"/>
            <a:ext cx="3026754" cy="463766"/>
          </a:xfrm>
          <a:prstGeom prst="rect">
            <a:avLst/>
          </a:prstGeom>
        </p:spPr>
        <p:txBody>
          <a:bodyPr vert="horz" lIns="91083" tIns="45542" rIns="91083" bIns="45542" rtlCol="0"/>
          <a:lstStyle>
            <a:lvl1pPr algn="r">
              <a:defRPr sz="1200"/>
            </a:lvl1pPr>
          </a:lstStyle>
          <a:p>
            <a:fld id="{0F6861E2-D2D7-4D0C-A696-97C0FC0AAAA0}" type="datetimeFigureOut">
              <a:rPr lang="en-US" smtClean="0"/>
              <a:pPr/>
              <a:t>7/16/2024</a:t>
            </a:fld>
            <a:endParaRPr lang="en-US"/>
          </a:p>
        </p:txBody>
      </p:sp>
      <p:sp>
        <p:nvSpPr>
          <p:cNvPr id="4" name="Footer Placeholder 3"/>
          <p:cNvSpPr>
            <a:spLocks noGrp="1"/>
          </p:cNvSpPr>
          <p:nvPr>
            <p:ph type="ftr" sz="quarter" idx="2"/>
          </p:nvPr>
        </p:nvSpPr>
        <p:spPr>
          <a:xfrm>
            <a:off x="0" y="8817837"/>
            <a:ext cx="3026754" cy="463766"/>
          </a:xfrm>
          <a:prstGeom prst="rect">
            <a:avLst/>
          </a:prstGeom>
        </p:spPr>
        <p:txBody>
          <a:bodyPr vert="horz" lIns="91083" tIns="45542" rIns="91083" bIns="45542" rtlCol="0" anchor="b"/>
          <a:lstStyle>
            <a:lvl1pPr algn="l">
              <a:defRPr sz="1200"/>
            </a:lvl1pPr>
          </a:lstStyle>
          <a:p>
            <a:endParaRPr lang="en-US"/>
          </a:p>
        </p:txBody>
      </p:sp>
      <p:sp>
        <p:nvSpPr>
          <p:cNvPr id="5" name="Slide Number Placeholder 4"/>
          <p:cNvSpPr>
            <a:spLocks noGrp="1"/>
          </p:cNvSpPr>
          <p:nvPr>
            <p:ph type="sldNum" sz="quarter" idx="3"/>
          </p:nvPr>
        </p:nvSpPr>
        <p:spPr>
          <a:xfrm>
            <a:off x="3957055" y="8817837"/>
            <a:ext cx="3026754" cy="463766"/>
          </a:xfrm>
          <a:prstGeom prst="rect">
            <a:avLst/>
          </a:prstGeom>
        </p:spPr>
        <p:txBody>
          <a:bodyPr vert="horz" lIns="91083" tIns="45542" rIns="91083" bIns="45542" rtlCol="0" anchor="b"/>
          <a:lstStyle>
            <a:lvl1pPr algn="r">
              <a:defRPr sz="1200"/>
            </a:lvl1pPr>
          </a:lstStyle>
          <a:p>
            <a:fld id="{8F1BAECA-2F13-46E6-9932-7A942A7BA115}" type="slidenum">
              <a:rPr lang="en-US" smtClean="0"/>
              <a:pPr/>
              <a:t>‹#›</a:t>
            </a:fld>
            <a:endParaRPr lang="en-US"/>
          </a:p>
        </p:txBody>
      </p:sp>
    </p:spTree>
    <p:extLst>
      <p:ext uri="{BB962C8B-B14F-4D97-AF65-F5344CB8AC3E}">
        <p14:creationId xmlns:p14="http://schemas.microsoft.com/office/powerpoint/2010/main" val="7721972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94740" y="651763"/>
            <a:ext cx="7868919" cy="1245870"/>
          </a:xfrm>
          <a:prstGeom prst="rect">
            <a:avLst/>
          </a:prstGeom>
        </p:spPr>
        <p:txBody>
          <a:bodyPr wrap="square" lIns="0" tIns="0" rIns="0" bIns="0">
            <a:spAutoFit/>
          </a:bodyPr>
          <a:lstStyle>
            <a:lvl1pPr>
              <a:defRPr sz="4000" b="1" i="0">
                <a:solidFill>
                  <a:schemeClr val="tx1"/>
                </a:solidFill>
                <a:latin typeface="Calibri"/>
                <a:cs typeface="Calibri"/>
              </a:defRPr>
            </a:lvl1pPr>
          </a:lstStyle>
          <a:p>
            <a:endParaRPr/>
          </a:p>
        </p:txBody>
      </p:sp>
      <p:sp>
        <p:nvSpPr>
          <p:cNvPr id="3" name="Holder 3"/>
          <p:cNvSpPr>
            <a:spLocks noGrp="1"/>
          </p:cNvSpPr>
          <p:nvPr>
            <p:ph type="subTitle" idx="4"/>
          </p:nvPr>
        </p:nvSpPr>
        <p:spPr>
          <a:xfrm>
            <a:off x="996188" y="4409947"/>
            <a:ext cx="8066023" cy="1000125"/>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tx1"/>
                </a:solidFill>
                <a:latin typeface="Calibri"/>
                <a:cs typeface="Calibri"/>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Holder 2"/>
          <p:cNvSpPr>
            <a:spLocks noGrp="1"/>
          </p:cNvSpPr>
          <p:nvPr>
            <p:ph type="title"/>
          </p:nvPr>
        </p:nvSpPr>
        <p:spPr>
          <a:xfrm>
            <a:off x="1386332" y="648715"/>
            <a:ext cx="7285735" cy="1245870"/>
          </a:xfrm>
          <a:prstGeom prst="rect">
            <a:avLst/>
          </a:prstGeom>
        </p:spPr>
        <p:txBody>
          <a:bodyPr wrap="square" lIns="0" tIns="0" rIns="0" bIns="0">
            <a:spAutoFit/>
          </a:bodyPr>
          <a:lstStyle>
            <a:lvl1pPr>
              <a:defRPr sz="4000" b="1" i="0">
                <a:solidFill>
                  <a:schemeClr val="tx1"/>
                </a:solidFill>
                <a:latin typeface="Calibri"/>
                <a:cs typeface="Calibri"/>
              </a:defRPr>
            </a:lvl1pPr>
          </a:lstStyle>
          <a:p>
            <a:endParaRPr/>
          </a:p>
        </p:txBody>
      </p:sp>
      <p:sp>
        <p:nvSpPr>
          <p:cNvPr id="3" name="Holder 3"/>
          <p:cNvSpPr>
            <a:spLocks noGrp="1"/>
          </p:cNvSpPr>
          <p:nvPr>
            <p:ph type="body" idx="1"/>
          </p:nvPr>
        </p:nvSpPr>
        <p:spPr>
          <a:xfrm>
            <a:off x="1027430" y="1708200"/>
            <a:ext cx="8003539" cy="4526915"/>
          </a:xfrm>
          <a:prstGeom prst="rect">
            <a:avLst/>
          </a:prstGeom>
        </p:spPr>
        <p:txBody>
          <a:bodyPr wrap="square" lIns="0" tIns="0" rIns="0" bIns="0">
            <a:spAutoFit/>
          </a:bodyPr>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7/16/2024</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181600" y="2651089"/>
            <a:ext cx="3733800" cy="1630679"/>
          </a:xfrm>
          <a:prstGeom prst="rect">
            <a:avLst/>
          </a:prstGeom>
          <a:blipFill>
            <a:blip r:embed="rId2" cstate="print"/>
            <a:stretch>
              <a:fillRect/>
            </a:stretch>
          </a:blipFill>
        </p:spPr>
        <p:txBody>
          <a:bodyPr wrap="square" lIns="0" tIns="0" rIns="0" bIns="0" rtlCol="0"/>
          <a:lstStyle/>
          <a:p>
            <a:endParaRPr/>
          </a:p>
        </p:txBody>
      </p:sp>
      <p:pic>
        <p:nvPicPr>
          <p:cNvPr id="5" name="Picture 4" descr="Image result for Greater Miami Valley EMS Council"/>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0523" y="2651089"/>
            <a:ext cx="1885702" cy="1630679"/>
          </a:xfrm>
          <a:prstGeom prst="rect">
            <a:avLst/>
          </a:prstGeom>
          <a:noFill/>
          <a:ln>
            <a:noFill/>
          </a:ln>
        </p:spPr>
      </p:pic>
      <p:sp>
        <p:nvSpPr>
          <p:cNvPr id="6" name="object 2"/>
          <p:cNvSpPr txBox="1"/>
          <p:nvPr/>
        </p:nvSpPr>
        <p:spPr>
          <a:xfrm>
            <a:off x="381000" y="685800"/>
            <a:ext cx="9220200" cy="1806905"/>
          </a:xfrm>
          <a:prstGeom prst="rect">
            <a:avLst/>
          </a:prstGeom>
        </p:spPr>
        <p:txBody>
          <a:bodyPr vert="horz" wrap="square" lIns="0" tIns="110490" rIns="0" bIns="0" rtlCol="0">
            <a:spAutoFit/>
          </a:bodyPr>
          <a:lstStyle/>
          <a:p>
            <a:pPr marL="1270" algn="ctr">
              <a:lnSpc>
                <a:spcPct val="100000"/>
              </a:lnSpc>
              <a:spcBef>
                <a:spcPts val="870"/>
              </a:spcBef>
            </a:pPr>
            <a:r>
              <a:rPr lang="en-US" sz="3200" b="1" spc="-15" dirty="0">
                <a:solidFill>
                  <a:srgbClr val="C00000"/>
                </a:solidFill>
                <a:latin typeface="Calibri"/>
                <a:cs typeface="Calibri"/>
              </a:rPr>
              <a:t>Departmental Dispensing/Furnishing Training Program </a:t>
            </a:r>
          </a:p>
          <a:p>
            <a:pPr marL="1270" algn="ctr">
              <a:lnSpc>
                <a:spcPct val="100000"/>
              </a:lnSpc>
              <a:spcBef>
                <a:spcPts val="870"/>
              </a:spcBef>
            </a:pPr>
            <a:r>
              <a:rPr lang="en-US" sz="3200" b="1" spc="-15" dirty="0">
                <a:solidFill>
                  <a:srgbClr val="C00000"/>
                </a:solidFill>
                <a:latin typeface="Calibri"/>
                <a:cs typeface="Calibri"/>
              </a:rPr>
              <a:t>Presented by: </a:t>
            </a:r>
          </a:p>
          <a:p>
            <a:pPr algn="ctr">
              <a:lnSpc>
                <a:spcPct val="100000"/>
              </a:lnSpc>
              <a:spcBef>
                <a:spcPts val="765"/>
              </a:spcBef>
            </a:pPr>
            <a:r>
              <a:rPr lang="en-US" sz="3200" b="1" spc="-20" dirty="0">
                <a:solidFill>
                  <a:srgbClr val="C00000"/>
                </a:solidFill>
                <a:latin typeface="Calibri"/>
                <a:cs typeface="Calibri"/>
              </a:rPr>
              <a:t>Greater Miami Valley EMS Council</a:t>
            </a:r>
            <a:endParaRPr lang="en-US" sz="3200" b="1" dirty="0">
              <a:solidFill>
                <a:srgbClr val="C00000"/>
              </a:solidFill>
              <a:latin typeface="Calibri"/>
              <a:cs typeface="Calibri"/>
            </a:endParaRPr>
          </a:p>
        </p:txBody>
      </p:sp>
      <p:pic>
        <p:nvPicPr>
          <p:cNvPr id="1026" name="Picture 2" descr="P:\05-Strategic_Programs_and_Safety\WMD_Secure\MMRS\MMRS 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6225" y="2651089"/>
            <a:ext cx="1885703" cy="16306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0" y="923036"/>
            <a:ext cx="5334000" cy="688650"/>
          </a:xfrm>
          <a:prstGeom prst="rect">
            <a:avLst/>
          </a:prstGeom>
        </p:spPr>
        <p:txBody>
          <a:bodyPr vert="horz" wrap="square" lIns="0" tIns="11430" rIns="0" bIns="0" rtlCol="0">
            <a:spAutoFit/>
          </a:bodyPr>
          <a:lstStyle/>
          <a:p>
            <a:pPr marL="12700">
              <a:lnSpc>
                <a:spcPct val="100000"/>
              </a:lnSpc>
              <a:spcBef>
                <a:spcPts val="90"/>
              </a:spcBef>
            </a:pPr>
            <a:r>
              <a:rPr sz="4400" spc="-10" dirty="0">
                <a:latin typeface="Calibri"/>
                <a:cs typeface="Calibri"/>
              </a:rPr>
              <a:t>Opioid</a:t>
            </a:r>
            <a:r>
              <a:rPr sz="4400" spc="-40" dirty="0">
                <a:latin typeface="Calibri"/>
                <a:cs typeface="Calibri"/>
              </a:rPr>
              <a:t> </a:t>
            </a:r>
            <a:r>
              <a:rPr sz="4400" spc="-5" dirty="0">
                <a:latin typeface="Calibri"/>
                <a:cs typeface="Calibri"/>
              </a:rPr>
              <a:t>Addiction</a:t>
            </a:r>
            <a:endParaRPr sz="4400" dirty="0">
              <a:latin typeface="Calibri"/>
              <a:cs typeface="Calibri"/>
            </a:endParaRPr>
          </a:p>
        </p:txBody>
      </p:sp>
      <p:sp>
        <p:nvSpPr>
          <p:cNvPr id="3" name="object 3"/>
          <p:cNvSpPr txBox="1"/>
          <p:nvPr/>
        </p:nvSpPr>
        <p:spPr>
          <a:xfrm>
            <a:off x="993139" y="2023364"/>
            <a:ext cx="8002270" cy="2550698"/>
          </a:xfrm>
          <a:prstGeom prst="rect">
            <a:avLst/>
          </a:prstGeom>
        </p:spPr>
        <p:txBody>
          <a:bodyPr vert="horz" wrap="square" lIns="0" tIns="62230" rIns="0" bIns="0" rtlCol="0">
            <a:spAutoFit/>
          </a:bodyPr>
          <a:lstStyle/>
          <a:p>
            <a:pPr marL="469900" marR="5080" indent="-457200">
              <a:lnSpc>
                <a:spcPts val="3020"/>
              </a:lnSpc>
              <a:spcBef>
                <a:spcPts val="490"/>
              </a:spcBef>
              <a:buSzPct val="75000"/>
              <a:buFont typeface="Arial" panose="020B0604020202020204" pitchFamily="34" charset="0"/>
              <a:buChar char="•"/>
              <a:tabLst>
                <a:tab pos="418465" algn="l"/>
              </a:tabLst>
            </a:pPr>
            <a:r>
              <a:rPr sz="2800" b="1" spc="-5" dirty="0">
                <a:latin typeface="Calibri"/>
                <a:cs typeface="Calibri"/>
              </a:rPr>
              <a:t>Opioid</a:t>
            </a:r>
            <a:r>
              <a:rPr lang="en-US" sz="2800" b="1" spc="-5" dirty="0">
                <a:latin typeface="Calibri"/>
                <a:cs typeface="Calibri"/>
              </a:rPr>
              <a:t> </a:t>
            </a:r>
            <a:r>
              <a:rPr sz="2800" b="1" spc="-5" dirty="0">
                <a:latin typeface="Calibri"/>
                <a:cs typeface="Calibri"/>
              </a:rPr>
              <a:t>addiction</a:t>
            </a:r>
            <a:r>
              <a:rPr lang="en-US" sz="2800" b="1" spc="-5" dirty="0">
                <a:latin typeface="Calibri"/>
                <a:cs typeface="Calibri"/>
              </a:rPr>
              <a:t> </a:t>
            </a:r>
            <a:r>
              <a:rPr sz="2800" b="1" dirty="0">
                <a:latin typeface="Calibri"/>
                <a:cs typeface="Calibri"/>
              </a:rPr>
              <a:t>is a </a:t>
            </a:r>
            <a:r>
              <a:rPr sz="2800" b="1" spc="-10" dirty="0">
                <a:latin typeface="Calibri"/>
                <a:cs typeface="Calibri"/>
              </a:rPr>
              <a:t>chronic,</a:t>
            </a:r>
            <a:r>
              <a:rPr lang="en-US" sz="2800" b="1" spc="-10" dirty="0">
                <a:latin typeface="Calibri"/>
                <a:cs typeface="Calibri"/>
              </a:rPr>
              <a:t> </a:t>
            </a:r>
            <a:r>
              <a:rPr sz="2800" b="1" spc="-10" dirty="0">
                <a:latin typeface="Calibri"/>
                <a:cs typeface="Calibri"/>
              </a:rPr>
              <a:t>relapsing </a:t>
            </a:r>
            <a:r>
              <a:rPr sz="2800" b="1" spc="-15" dirty="0">
                <a:latin typeface="Calibri"/>
                <a:cs typeface="Calibri"/>
              </a:rPr>
              <a:t>brain </a:t>
            </a:r>
            <a:r>
              <a:rPr sz="2800" b="1" spc="-5" dirty="0">
                <a:latin typeface="Calibri"/>
                <a:cs typeface="Calibri"/>
              </a:rPr>
              <a:t>disease </a:t>
            </a:r>
            <a:r>
              <a:rPr sz="2800" b="1" spc="-10" dirty="0">
                <a:latin typeface="Calibri"/>
                <a:cs typeface="Calibri"/>
              </a:rPr>
              <a:t>where </a:t>
            </a:r>
            <a:r>
              <a:rPr sz="2800" b="1" dirty="0">
                <a:latin typeface="Calibri"/>
                <a:cs typeface="Calibri"/>
              </a:rPr>
              <a:t>an individual </a:t>
            </a:r>
            <a:r>
              <a:rPr sz="2800" b="1" spc="-5" dirty="0">
                <a:latin typeface="Calibri"/>
                <a:cs typeface="Calibri"/>
              </a:rPr>
              <a:t>pathologically </a:t>
            </a:r>
            <a:r>
              <a:rPr sz="2800" b="1" spc="-10" dirty="0">
                <a:latin typeface="Calibri"/>
                <a:cs typeface="Calibri"/>
              </a:rPr>
              <a:t>pursues </a:t>
            </a:r>
            <a:r>
              <a:rPr sz="2800" b="1" spc="-20" dirty="0">
                <a:latin typeface="Calibri"/>
                <a:cs typeface="Calibri"/>
              </a:rPr>
              <a:t>reward </a:t>
            </a:r>
            <a:r>
              <a:rPr sz="2800" b="1" spc="-5" dirty="0">
                <a:latin typeface="Calibri"/>
                <a:cs typeface="Calibri"/>
              </a:rPr>
              <a:t>or  </a:t>
            </a:r>
            <a:r>
              <a:rPr sz="2800" b="1" spc="-15" dirty="0">
                <a:latin typeface="Calibri"/>
                <a:cs typeface="Calibri"/>
              </a:rPr>
              <a:t>relief </a:t>
            </a:r>
            <a:r>
              <a:rPr sz="2800" b="1" spc="-10" dirty="0">
                <a:latin typeface="Calibri"/>
                <a:cs typeface="Calibri"/>
              </a:rPr>
              <a:t>through substance </a:t>
            </a:r>
            <a:r>
              <a:rPr sz="2800" b="1" dirty="0">
                <a:latin typeface="Calibri"/>
                <a:cs typeface="Calibri"/>
              </a:rPr>
              <a:t>use and </a:t>
            </a:r>
            <a:r>
              <a:rPr sz="2800" b="1" spc="-5" dirty="0">
                <a:latin typeface="Calibri"/>
                <a:cs typeface="Calibri"/>
              </a:rPr>
              <a:t>other</a:t>
            </a:r>
            <a:r>
              <a:rPr sz="2800" b="1" spc="-25" dirty="0">
                <a:latin typeface="Calibri"/>
                <a:cs typeface="Calibri"/>
              </a:rPr>
              <a:t> </a:t>
            </a:r>
            <a:r>
              <a:rPr sz="2800" b="1" spc="-10" dirty="0">
                <a:latin typeface="Calibri"/>
                <a:cs typeface="Calibri"/>
              </a:rPr>
              <a:t>behaviors</a:t>
            </a:r>
            <a:r>
              <a:rPr lang="en-US" sz="2775" b="1" spc="-15" baseline="25525" dirty="0">
                <a:latin typeface="Calibri"/>
                <a:cs typeface="Calibri"/>
              </a:rPr>
              <a:t>1</a:t>
            </a:r>
            <a:endParaRPr sz="2775" b="1" baseline="25525" dirty="0">
              <a:latin typeface="Calibri"/>
              <a:cs typeface="Calibri"/>
            </a:endParaRPr>
          </a:p>
          <a:p>
            <a:pPr marL="469900" marR="878205" indent="-457200">
              <a:lnSpc>
                <a:spcPts val="3020"/>
              </a:lnSpc>
              <a:spcBef>
                <a:spcPts val="1390"/>
              </a:spcBef>
              <a:buFont typeface="Arial" panose="020B0604020202020204" pitchFamily="34" charset="0"/>
              <a:buChar char="•"/>
              <a:tabLst>
                <a:tab pos="412115" algn="l"/>
              </a:tabLst>
            </a:pPr>
            <a:r>
              <a:rPr sz="2800" b="1" spc="-10" dirty="0">
                <a:latin typeface="Calibri"/>
                <a:cs typeface="Calibri"/>
              </a:rPr>
              <a:t>It </a:t>
            </a:r>
            <a:r>
              <a:rPr sz="2800" b="1" dirty="0">
                <a:latin typeface="Calibri"/>
                <a:cs typeface="Calibri"/>
              </a:rPr>
              <a:t>is </a:t>
            </a:r>
            <a:r>
              <a:rPr sz="2800" b="1" spc="-10" dirty="0">
                <a:latin typeface="Calibri"/>
                <a:cs typeface="Calibri"/>
              </a:rPr>
              <a:t>estimated that </a:t>
            </a:r>
            <a:r>
              <a:rPr sz="2800" b="1" dirty="0">
                <a:latin typeface="Calibri"/>
                <a:cs typeface="Calibri"/>
              </a:rPr>
              <a:t>23% of individuals who </a:t>
            </a:r>
            <a:r>
              <a:rPr sz="2800" b="1" spc="-5" dirty="0">
                <a:latin typeface="Calibri"/>
                <a:cs typeface="Calibri"/>
              </a:rPr>
              <a:t>use </a:t>
            </a:r>
            <a:r>
              <a:rPr sz="2800" b="1" spc="-15" dirty="0">
                <a:latin typeface="Calibri"/>
                <a:cs typeface="Calibri"/>
              </a:rPr>
              <a:t>heroin </a:t>
            </a:r>
            <a:r>
              <a:rPr sz="2800" b="1" spc="-10" dirty="0">
                <a:latin typeface="Calibri"/>
                <a:cs typeface="Calibri"/>
              </a:rPr>
              <a:t>develop </a:t>
            </a:r>
            <a:r>
              <a:rPr sz="2800" b="1" dirty="0">
                <a:latin typeface="Calibri"/>
                <a:cs typeface="Calibri"/>
              </a:rPr>
              <a:t>an</a:t>
            </a:r>
            <a:r>
              <a:rPr sz="2800" b="1" spc="-40" dirty="0">
                <a:latin typeface="Calibri"/>
                <a:cs typeface="Calibri"/>
              </a:rPr>
              <a:t> </a:t>
            </a:r>
            <a:r>
              <a:rPr sz="2800" b="1" spc="-5" dirty="0">
                <a:latin typeface="Calibri"/>
                <a:cs typeface="Calibri"/>
              </a:rPr>
              <a:t>addiction</a:t>
            </a:r>
            <a:endParaRPr sz="2775" b="1" baseline="25525"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62B3F53-B345-D0B7-F82C-ED2DB5296B9F}"/>
              </a:ext>
            </a:extLst>
          </p:cNvPr>
          <p:cNvPicPr>
            <a:picLocks noChangeAspect="1"/>
          </p:cNvPicPr>
          <p:nvPr/>
        </p:nvPicPr>
        <p:blipFill>
          <a:blip r:embed="rId2"/>
          <a:stretch>
            <a:fillRect/>
          </a:stretch>
        </p:blipFill>
        <p:spPr>
          <a:xfrm>
            <a:off x="0" y="0"/>
            <a:ext cx="10058400" cy="7772400"/>
          </a:xfrm>
          <a:prstGeom prst="rect">
            <a:avLst/>
          </a:prstGeom>
        </p:spPr>
      </p:pic>
    </p:spTree>
    <p:extLst>
      <p:ext uri="{BB962C8B-B14F-4D97-AF65-F5344CB8AC3E}">
        <p14:creationId xmlns:p14="http://schemas.microsoft.com/office/powerpoint/2010/main" val="862347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55723" y="535940"/>
            <a:ext cx="6350000" cy="503984"/>
          </a:xfrm>
          <a:prstGeom prst="rect">
            <a:avLst/>
          </a:prstGeom>
        </p:spPr>
        <p:txBody>
          <a:bodyPr vert="horz" wrap="square" lIns="0" tIns="11430" rIns="0" bIns="0" rtlCol="0">
            <a:spAutoFit/>
          </a:bodyPr>
          <a:lstStyle/>
          <a:p>
            <a:pPr algn="ctr">
              <a:lnSpc>
                <a:spcPct val="100000"/>
              </a:lnSpc>
              <a:spcBef>
                <a:spcPts val="90"/>
              </a:spcBef>
            </a:pPr>
            <a:r>
              <a:rPr sz="3200" spc="-10" dirty="0"/>
              <a:t>CURRENT PUBLIC </a:t>
            </a:r>
            <a:r>
              <a:rPr sz="3200" spc="-55" dirty="0"/>
              <a:t>HEALTH</a:t>
            </a:r>
            <a:r>
              <a:rPr sz="3200" spc="80" dirty="0"/>
              <a:t> </a:t>
            </a:r>
            <a:r>
              <a:rPr sz="3200" spc="-15" dirty="0"/>
              <a:t>CRISIS</a:t>
            </a:r>
            <a:endParaRPr sz="3200" dirty="0"/>
          </a:p>
        </p:txBody>
      </p:sp>
      <p:pic>
        <p:nvPicPr>
          <p:cNvPr id="3" name="Picture 2">
            <a:extLst>
              <a:ext uri="{FF2B5EF4-FFF2-40B4-BE49-F238E27FC236}">
                <a16:creationId xmlns:a16="http://schemas.microsoft.com/office/drawing/2014/main" id="{F7CCD9E6-D265-A3E9-10E8-49B27E257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1134838"/>
            <a:ext cx="8153400" cy="653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a:extLst>
              <a:ext uri="{FF2B5EF4-FFF2-40B4-BE49-F238E27FC236}">
                <a16:creationId xmlns:a16="http://schemas.microsoft.com/office/drawing/2014/main" id="{5223F706-2DE9-8FFA-01B5-7CBB785E0277}"/>
              </a:ext>
            </a:extLst>
          </p:cNvPr>
          <p:cNvSpPr/>
          <p:nvPr/>
        </p:nvSpPr>
        <p:spPr>
          <a:xfrm>
            <a:off x="1066800" y="1905000"/>
            <a:ext cx="2514600" cy="1143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27480" y="609600"/>
            <a:ext cx="7259320" cy="1773562"/>
          </a:xfrm>
          <a:prstGeom prst="rect">
            <a:avLst/>
          </a:prstGeom>
        </p:spPr>
        <p:txBody>
          <a:bodyPr vert="horz" wrap="square" lIns="0" tIns="11430" rIns="0" bIns="0" rtlCol="0">
            <a:spAutoFit/>
          </a:bodyPr>
          <a:lstStyle/>
          <a:p>
            <a:pPr marL="808990" algn="ctr">
              <a:lnSpc>
                <a:spcPct val="100000"/>
              </a:lnSpc>
              <a:spcBef>
                <a:spcPts val="90"/>
              </a:spcBef>
            </a:pPr>
            <a:r>
              <a:rPr sz="3600" b="1" u="heavy" spc="-10" dirty="0">
                <a:latin typeface="Calibri"/>
                <a:cs typeface="Calibri"/>
              </a:rPr>
              <a:t>VICTIMS</a:t>
            </a:r>
            <a:endParaRPr sz="3200" dirty="0">
              <a:latin typeface="Calibri"/>
              <a:cs typeface="Calibri"/>
            </a:endParaRPr>
          </a:p>
          <a:p>
            <a:pPr>
              <a:lnSpc>
                <a:spcPct val="100000"/>
              </a:lnSpc>
              <a:spcBef>
                <a:spcPts val="25"/>
              </a:spcBef>
            </a:pPr>
            <a:endParaRPr sz="4650" dirty="0">
              <a:latin typeface="Times New Roman"/>
              <a:cs typeface="Times New Roman"/>
            </a:endParaRPr>
          </a:p>
          <a:p>
            <a:pPr marL="466725" indent="-454025">
              <a:lnSpc>
                <a:spcPct val="100000"/>
              </a:lnSpc>
              <a:buFont typeface="Wingdings"/>
              <a:buChar char=""/>
              <a:tabLst>
                <a:tab pos="467359" algn="l"/>
              </a:tabLst>
            </a:pPr>
            <a:r>
              <a:rPr lang="en-US" sz="3200" b="1" spc="-5" dirty="0">
                <a:latin typeface="Calibri"/>
                <a:cs typeface="Calibri"/>
              </a:rPr>
              <a:t>All </a:t>
            </a:r>
            <a:r>
              <a:rPr sz="3200" b="1" spc="-10" dirty="0">
                <a:latin typeface="Calibri"/>
                <a:cs typeface="Calibri"/>
              </a:rPr>
              <a:t>ages</a:t>
            </a:r>
            <a:r>
              <a:rPr lang="en-US" sz="3200" b="1" spc="-10" dirty="0">
                <a:latin typeface="Calibri"/>
                <a:cs typeface="Calibri"/>
              </a:rPr>
              <a:t>, sexes, and races</a:t>
            </a:r>
            <a:endParaRPr sz="3200" b="1" dirty="0">
              <a:latin typeface="Calibri"/>
              <a:cs typeface="Calibri"/>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7131" y="2852727"/>
            <a:ext cx="4004139" cy="4310073"/>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1066800"/>
            <a:ext cx="8077834" cy="1490152"/>
          </a:xfrm>
          <a:prstGeom prst="rect">
            <a:avLst/>
          </a:prstGeom>
        </p:spPr>
        <p:txBody>
          <a:bodyPr vert="horz" wrap="square" lIns="0" tIns="12700" rIns="0" bIns="0" rtlCol="0">
            <a:spAutoFit/>
          </a:bodyPr>
          <a:lstStyle/>
          <a:p>
            <a:pPr marL="539750" marR="5080" indent="-527685">
              <a:lnSpc>
                <a:spcPct val="100000"/>
              </a:lnSpc>
              <a:spcBef>
                <a:spcPts val="100"/>
              </a:spcBef>
            </a:pPr>
            <a:r>
              <a:rPr sz="4800" spc="-90" dirty="0">
                <a:latin typeface="Calibri Light"/>
                <a:cs typeface="Calibri Light"/>
              </a:rPr>
              <a:t>Overdose </a:t>
            </a:r>
            <a:r>
              <a:rPr sz="4800" spc="-95" dirty="0">
                <a:latin typeface="Calibri Light"/>
                <a:cs typeface="Calibri Light"/>
              </a:rPr>
              <a:t>Education </a:t>
            </a:r>
            <a:r>
              <a:rPr sz="4800" spc="-45" dirty="0">
                <a:latin typeface="Calibri Light"/>
                <a:cs typeface="Calibri Light"/>
              </a:rPr>
              <a:t>and</a:t>
            </a:r>
            <a:r>
              <a:rPr sz="4800" spc="-570" dirty="0">
                <a:latin typeface="Calibri Light"/>
                <a:cs typeface="Calibri Light"/>
              </a:rPr>
              <a:t> </a:t>
            </a:r>
            <a:r>
              <a:rPr sz="4800" spc="-105" dirty="0">
                <a:latin typeface="Calibri Light"/>
                <a:cs typeface="Calibri Light"/>
              </a:rPr>
              <a:t>Naloxone  </a:t>
            </a:r>
            <a:r>
              <a:rPr sz="4800" spc="-80" dirty="0">
                <a:latin typeface="Calibri Light"/>
                <a:cs typeface="Calibri Light"/>
              </a:rPr>
              <a:t>Distribution </a:t>
            </a:r>
            <a:r>
              <a:rPr sz="4800" spc="-70" dirty="0">
                <a:latin typeface="Calibri Light"/>
                <a:cs typeface="Calibri Light"/>
              </a:rPr>
              <a:t>(OEND)</a:t>
            </a:r>
            <a:r>
              <a:rPr sz="4800" spc="-415" dirty="0">
                <a:latin typeface="Calibri Light"/>
                <a:cs typeface="Calibri Light"/>
              </a:rPr>
              <a:t> </a:t>
            </a:r>
            <a:r>
              <a:rPr sz="4800" spc="-110" dirty="0">
                <a:latin typeface="Calibri Light"/>
                <a:cs typeface="Calibri Light"/>
              </a:rPr>
              <a:t>Programs</a:t>
            </a:r>
            <a:endParaRPr sz="4800" dirty="0">
              <a:latin typeface="Calibri Light"/>
              <a:cs typeface="Calibri Light"/>
            </a:endParaRPr>
          </a:p>
        </p:txBody>
      </p:sp>
      <p:sp>
        <p:nvSpPr>
          <p:cNvPr id="3" name="object 3"/>
          <p:cNvSpPr/>
          <p:nvPr/>
        </p:nvSpPr>
        <p:spPr>
          <a:xfrm>
            <a:off x="2514600" y="3810000"/>
            <a:ext cx="5029200" cy="2438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139" y="648715"/>
            <a:ext cx="7541261" cy="1245870"/>
          </a:xfrm>
          <a:prstGeom prst="rect">
            <a:avLst/>
          </a:prstGeom>
        </p:spPr>
        <p:txBody>
          <a:bodyPr vert="horz" wrap="square" lIns="0" tIns="13335" rIns="0" bIns="0" rtlCol="0">
            <a:spAutoFit/>
          </a:bodyPr>
          <a:lstStyle/>
          <a:p>
            <a:pPr marL="12700" algn="ctr">
              <a:lnSpc>
                <a:spcPct val="100000"/>
              </a:lnSpc>
              <a:spcBef>
                <a:spcPts val="105"/>
              </a:spcBef>
            </a:pPr>
            <a:r>
              <a:rPr spc="-15" dirty="0"/>
              <a:t>What </a:t>
            </a:r>
            <a:r>
              <a:rPr dirty="0"/>
              <a:t>is </a:t>
            </a:r>
            <a:r>
              <a:rPr spc="-10" dirty="0"/>
              <a:t>Project</a:t>
            </a:r>
            <a:r>
              <a:rPr spc="-60" dirty="0"/>
              <a:t> </a:t>
            </a:r>
            <a:r>
              <a:rPr spc="-55" dirty="0"/>
              <a:t>DAWN?</a:t>
            </a:r>
          </a:p>
          <a:p>
            <a:pPr marL="12700" algn="ctr">
              <a:lnSpc>
                <a:spcPct val="100000"/>
              </a:lnSpc>
            </a:pPr>
            <a:r>
              <a:rPr spc="-10" dirty="0"/>
              <a:t>Deaths </a:t>
            </a:r>
            <a:r>
              <a:rPr spc="-20" dirty="0"/>
              <a:t>Avoided </a:t>
            </a:r>
            <a:r>
              <a:rPr spc="-5" dirty="0"/>
              <a:t>with</a:t>
            </a:r>
            <a:r>
              <a:rPr dirty="0"/>
              <a:t> </a:t>
            </a:r>
            <a:r>
              <a:rPr spc="-20" dirty="0"/>
              <a:t>Naloxone</a:t>
            </a:r>
          </a:p>
        </p:txBody>
      </p:sp>
      <p:sp>
        <p:nvSpPr>
          <p:cNvPr id="3" name="object 3"/>
          <p:cNvSpPr txBox="1"/>
          <p:nvPr/>
        </p:nvSpPr>
        <p:spPr>
          <a:xfrm>
            <a:off x="993139" y="2066035"/>
            <a:ext cx="7606665" cy="4140200"/>
          </a:xfrm>
          <a:prstGeom prst="rect">
            <a:avLst/>
          </a:prstGeom>
        </p:spPr>
        <p:txBody>
          <a:bodyPr vert="horz" wrap="square" lIns="0" tIns="12700" rIns="0" bIns="0" rtlCol="0">
            <a:spAutoFit/>
          </a:bodyPr>
          <a:lstStyle/>
          <a:p>
            <a:pPr marL="356870" marR="5080" indent="-344170">
              <a:lnSpc>
                <a:spcPct val="100000"/>
              </a:lnSpc>
              <a:spcBef>
                <a:spcPts val="100"/>
              </a:spcBef>
              <a:buFont typeface="Arial"/>
              <a:buChar char="•"/>
              <a:tabLst>
                <a:tab pos="441959" algn="l"/>
                <a:tab pos="442595" algn="l"/>
              </a:tabLst>
            </a:pPr>
            <a:r>
              <a:rPr sz="3000" b="1" spc="-15" dirty="0">
                <a:latin typeface="Calibri"/>
                <a:cs typeface="Calibri"/>
              </a:rPr>
              <a:t>Overdose </a:t>
            </a:r>
            <a:r>
              <a:rPr lang="en-US" sz="3000" b="1" spc="-5" dirty="0">
                <a:latin typeface="Calibri"/>
                <a:cs typeface="Calibri"/>
              </a:rPr>
              <a:t>E</a:t>
            </a:r>
            <a:r>
              <a:rPr sz="3000" b="1" spc="-5" dirty="0">
                <a:latin typeface="Calibri"/>
                <a:cs typeface="Calibri"/>
              </a:rPr>
              <a:t>ducation and </a:t>
            </a:r>
            <a:r>
              <a:rPr lang="en-US" sz="3000" b="1" spc="-20" dirty="0">
                <a:latin typeface="Calibri"/>
                <a:cs typeface="Calibri"/>
              </a:rPr>
              <a:t>N</a:t>
            </a:r>
            <a:r>
              <a:rPr sz="3000" b="1" spc="-20" dirty="0">
                <a:latin typeface="Calibri"/>
                <a:cs typeface="Calibri"/>
              </a:rPr>
              <a:t>aloxone </a:t>
            </a:r>
            <a:r>
              <a:rPr lang="en-US" sz="3000" b="1" spc="-5" dirty="0">
                <a:latin typeface="Calibri"/>
                <a:cs typeface="Calibri"/>
              </a:rPr>
              <a:t>D</a:t>
            </a:r>
            <a:r>
              <a:rPr sz="3000" b="1" spc="-5" dirty="0">
                <a:latin typeface="Calibri"/>
                <a:cs typeface="Calibri"/>
              </a:rPr>
              <a:t>istribution  </a:t>
            </a:r>
            <a:r>
              <a:rPr sz="3000" b="1" spc="-20" dirty="0">
                <a:latin typeface="Calibri"/>
                <a:cs typeface="Calibri"/>
              </a:rPr>
              <a:t>program </a:t>
            </a:r>
            <a:r>
              <a:rPr sz="3000" b="1" spc="-5" dirty="0">
                <a:latin typeface="Calibri"/>
                <a:cs typeface="Calibri"/>
              </a:rPr>
              <a:t>(OEND</a:t>
            </a:r>
            <a:r>
              <a:rPr sz="3000" b="1" spc="-35" dirty="0">
                <a:latin typeface="Calibri"/>
                <a:cs typeface="Calibri"/>
              </a:rPr>
              <a:t> </a:t>
            </a:r>
            <a:r>
              <a:rPr sz="3000" b="1" spc="-20" dirty="0">
                <a:latin typeface="Calibri"/>
                <a:cs typeface="Calibri"/>
              </a:rPr>
              <a:t>program)</a:t>
            </a:r>
            <a:endParaRPr sz="3000" b="1" dirty="0">
              <a:latin typeface="Calibri"/>
              <a:cs typeface="Calibri"/>
            </a:endParaRPr>
          </a:p>
          <a:p>
            <a:pPr marL="356870" marR="424815" indent="-344170">
              <a:lnSpc>
                <a:spcPct val="100000"/>
              </a:lnSpc>
              <a:spcBef>
                <a:spcPts val="720"/>
              </a:spcBef>
              <a:buFont typeface="Arial"/>
              <a:buChar char="•"/>
              <a:tabLst>
                <a:tab pos="441959" algn="l"/>
                <a:tab pos="442595" algn="l"/>
              </a:tabLst>
            </a:pPr>
            <a:r>
              <a:rPr sz="3000" b="1" spc="-45" dirty="0">
                <a:latin typeface="Calibri"/>
                <a:cs typeface="Calibri"/>
              </a:rPr>
              <a:t>Train</a:t>
            </a:r>
            <a:r>
              <a:rPr lang="en-US" sz="3000" b="1" spc="-45" dirty="0">
                <a:latin typeface="Calibri"/>
                <a:cs typeface="Calibri"/>
              </a:rPr>
              <a:t>s</a:t>
            </a:r>
            <a:r>
              <a:rPr sz="3000" b="1" spc="-45" dirty="0">
                <a:latin typeface="Calibri"/>
                <a:cs typeface="Calibri"/>
              </a:rPr>
              <a:t>, </a:t>
            </a:r>
            <a:r>
              <a:rPr sz="3000" b="1" spc="-10" dirty="0">
                <a:latin typeface="Calibri"/>
                <a:cs typeface="Calibri"/>
              </a:rPr>
              <a:t>educate</a:t>
            </a:r>
            <a:r>
              <a:rPr lang="en-US" sz="3000" b="1" spc="-10" dirty="0">
                <a:latin typeface="Calibri"/>
                <a:cs typeface="Calibri"/>
              </a:rPr>
              <a:t>s</a:t>
            </a:r>
            <a:r>
              <a:rPr sz="3000" b="1" spc="-10" dirty="0">
                <a:latin typeface="Calibri"/>
                <a:cs typeface="Calibri"/>
              </a:rPr>
              <a:t>, </a:t>
            </a:r>
            <a:r>
              <a:rPr sz="3000" b="1" spc="-5" dirty="0">
                <a:latin typeface="Calibri"/>
                <a:cs typeface="Calibri"/>
              </a:rPr>
              <a:t>and </a:t>
            </a:r>
            <a:r>
              <a:rPr sz="3000" b="1" spc="-10" dirty="0">
                <a:latin typeface="Calibri"/>
                <a:cs typeface="Calibri"/>
              </a:rPr>
              <a:t>provide</a:t>
            </a:r>
            <a:r>
              <a:rPr lang="en-US" sz="3000" b="1" spc="-10" dirty="0">
                <a:latin typeface="Calibri"/>
                <a:cs typeface="Calibri"/>
              </a:rPr>
              <a:t>s</a:t>
            </a:r>
            <a:r>
              <a:rPr sz="3000" b="1" spc="-10" dirty="0">
                <a:latin typeface="Calibri"/>
                <a:cs typeface="Calibri"/>
              </a:rPr>
              <a:t> </a:t>
            </a:r>
            <a:r>
              <a:rPr sz="3000" b="1" spc="-20" dirty="0">
                <a:latin typeface="Calibri"/>
                <a:cs typeface="Calibri"/>
              </a:rPr>
              <a:t>naloxone </a:t>
            </a:r>
            <a:r>
              <a:rPr sz="3000" b="1" dirty="0">
                <a:latin typeface="Calibri"/>
                <a:cs typeface="Calibri"/>
              </a:rPr>
              <a:t>kits </a:t>
            </a:r>
            <a:r>
              <a:rPr sz="3000" b="1" spc="-15" dirty="0">
                <a:latin typeface="Calibri"/>
                <a:cs typeface="Calibri"/>
              </a:rPr>
              <a:t>to  </a:t>
            </a:r>
            <a:r>
              <a:rPr sz="3000" b="1" spc="-20" dirty="0">
                <a:latin typeface="Calibri"/>
                <a:cs typeface="Calibri"/>
              </a:rPr>
              <a:t>program</a:t>
            </a:r>
            <a:r>
              <a:rPr sz="3000" b="1" spc="-55" dirty="0">
                <a:latin typeface="Calibri"/>
                <a:cs typeface="Calibri"/>
              </a:rPr>
              <a:t> </a:t>
            </a:r>
            <a:r>
              <a:rPr sz="3000" b="1" spc="-5" dirty="0">
                <a:latin typeface="Calibri"/>
                <a:cs typeface="Calibri"/>
              </a:rPr>
              <a:t>participants</a:t>
            </a:r>
            <a:endParaRPr sz="3000" b="1" dirty="0">
              <a:latin typeface="Calibri"/>
              <a:cs typeface="Calibri"/>
            </a:endParaRPr>
          </a:p>
          <a:p>
            <a:pPr marL="356870" indent="-344170">
              <a:lnSpc>
                <a:spcPct val="100000"/>
              </a:lnSpc>
              <a:spcBef>
                <a:spcPts val="720"/>
              </a:spcBef>
              <a:buFont typeface="Arial"/>
              <a:buChar char="•"/>
              <a:tabLst>
                <a:tab pos="441959" algn="l"/>
                <a:tab pos="442595" algn="l"/>
              </a:tabLst>
            </a:pPr>
            <a:r>
              <a:rPr sz="3000" b="1" spc="-20" dirty="0">
                <a:latin typeface="Calibri"/>
                <a:cs typeface="Calibri"/>
              </a:rPr>
              <a:t>Educate</a:t>
            </a:r>
            <a:r>
              <a:rPr lang="en-US" sz="3000" b="1" spc="-20" dirty="0">
                <a:latin typeface="Calibri"/>
                <a:cs typeface="Calibri"/>
              </a:rPr>
              <a:t>s</a:t>
            </a:r>
            <a:r>
              <a:rPr sz="3000" b="1" spc="-20" dirty="0">
                <a:latin typeface="Calibri"/>
                <a:cs typeface="Calibri"/>
              </a:rPr>
              <a:t> </a:t>
            </a:r>
            <a:r>
              <a:rPr sz="3000" b="1" spc="-5" dirty="0">
                <a:latin typeface="Calibri"/>
                <a:cs typeface="Calibri"/>
              </a:rPr>
              <a:t>at-risk opioid </a:t>
            </a:r>
            <a:r>
              <a:rPr sz="3000" b="1" spc="-10" dirty="0">
                <a:latin typeface="Calibri"/>
                <a:cs typeface="Calibri"/>
              </a:rPr>
              <a:t>users</a:t>
            </a:r>
            <a:r>
              <a:rPr sz="3000" b="1" spc="-140" dirty="0">
                <a:latin typeface="Calibri"/>
                <a:cs typeface="Calibri"/>
              </a:rPr>
              <a:t> </a:t>
            </a:r>
            <a:r>
              <a:rPr sz="3000" b="1" spc="-5" dirty="0">
                <a:latin typeface="Calibri"/>
                <a:cs typeface="Calibri"/>
              </a:rPr>
              <a:t>on:</a:t>
            </a:r>
            <a:endParaRPr sz="3000" b="1" dirty="0">
              <a:latin typeface="Calibri"/>
              <a:cs typeface="Calibri"/>
            </a:endParaRPr>
          </a:p>
          <a:p>
            <a:pPr marL="756285" lvl="1" indent="-286385">
              <a:lnSpc>
                <a:spcPct val="100000"/>
              </a:lnSpc>
              <a:spcBef>
                <a:spcPts val="720"/>
              </a:spcBef>
              <a:buFont typeface="Arial"/>
              <a:buChar char="–"/>
              <a:tabLst>
                <a:tab pos="756920" algn="l"/>
              </a:tabLst>
            </a:pPr>
            <a:r>
              <a:rPr sz="3000" b="1" dirty="0">
                <a:latin typeface="Calibri"/>
                <a:cs typeface="Calibri"/>
              </a:rPr>
              <a:t>RISK </a:t>
            </a:r>
            <a:r>
              <a:rPr sz="3000" b="1" spc="-50" dirty="0">
                <a:latin typeface="Calibri"/>
                <a:cs typeface="Calibri"/>
              </a:rPr>
              <a:t>FACTORS </a:t>
            </a:r>
            <a:r>
              <a:rPr sz="3000" b="1" spc="-30" dirty="0">
                <a:latin typeface="Calibri"/>
                <a:cs typeface="Calibri"/>
              </a:rPr>
              <a:t>for</a:t>
            </a:r>
            <a:r>
              <a:rPr sz="3000" b="1" spc="5" dirty="0">
                <a:latin typeface="Calibri"/>
                <a:cs typeface="Calibri"/>
              </a:rPr>
              <a:t> </a:t>
            </a:r>
            <a:r>
              <a:rPr sz="3000" b="1" spc="-20" dirty="0">
                <a:latin typeface="Calibri"/>
                <a:cs typeface="Calibri"/>
              </a:rPr>
              <a:t>overdose</a:t>
            </a:r>
            <a:endParaRPr sz="3000" b="1" dirty="0">
              <a:latin typeface="Calibri"/>
              <a:cs typeface="Calibri"/>
            </a:endParaRPr>
          </a:p>
          <a:p>
            <a:pPr marL="756285" lvl="1" indent="-286385">
              <a:lnSpc>
                <a:spcPct val="100000"/>
              </a:lnSpc>
              <a:spcBef>
                <a:spcPts val="720"/>
              </a:spcBef>
              <a:buFont typeface="Arial"/>
              <a:buChar char="–"/>
              <a:tabLst>
                <a:tab pos="756920" algn="l"/>
              </a:tabLst>
            </a:pPr>
            <a:r>
              <a:rPr sz="3000" b="1" spc="-10" dirty="0">
                <a:latin typeface="Calibri"/>
                <a:cs typeface="Calibri"/>
              </a:rPr>
              <a:t>RECOGNITION </a:t>
            </a:r>
            <a:r>
              <a:rPr sz="3000" b="1" spc="-5" dirty="0">
                <a:latin typeface="Calibri"/>
                <a:cs typeface="Calibri"/>
              </a:rPr>
              <a:t>of opioid</a:t>
            </a:r>
            <a:r>
              <a:rPr sz="3000" b="1" spc="-65" dirty="0">
                <a:latin typeface="Calibri"/>
                <a:cs typeface="Calibri"/>
              </a:rPr>
              <a:t> </a:t>
            </a:r>
            <a:r>
              <a:rPr sz="3000" b="1" spc="-20" dirty="0">
                <a:latin typeface="Calibri"/>
                <a:cs typeface="Calibri"/>
              </a:rPr>
              <a:t>overdose</a:t>
            </a:r>
            <a:endParaRPr sz="3000" b="1" dirty="0">
              <a:latin typeface="Calibri"/>
              <a:cs typeface="Calibri"/>
            </a:endParaRPr>
          </a:p>
          <a:p>
            <a:pPr marL="756285" lvl="1" indent="-286385">
              <a:lnSpc>
                <a:spcPct val="100000"/>
              </a:lnSpc>
              <a:spcBef>
                <a:spcPts val="720"/>
              </a:spcBef>
              <a:buFont typeface="Arial"/>
              <a:buChar char="–"/>
              <a:tabLst>
                <a:tab pos="756920" algn="l"/>
              </a:tabLst>
            </a:pPr>
            <a:r>
              <a:rPr sz="3000" b="1" spc="-35" dirty="0">
                <a:latin typeface="Calibri"/>
                <a:cs typeface="Calibri"/>
              </a:rPr>
              <a:t>Training </a:t>
            </a:r>
            <a:r>
              <a:rPr sz="3000" b="1" spc="-15" dirty="0">
                <a:latin typeface="Calibri"/>
                <a:cs typeface="Calibri"/>
              </a:rPr>
              <a:t>to </a:t>
            </a:r>
            <a:r>
              <a:rPr sz="3000" b="1" spc="-10" dirty="0">
                <a:latin typeface="Calibri"/>
                <a:cs typeface="Calibri"/>
              </a:rPr>
              <a:t>RESPOND </a:t>
            </a:r>
            <a:r>
              <a:rPr sz="3000" b="1" spc="-15" dirty="0">
                <a:latin typeface="Calibri"/>
                <a:cs typeface="Calibri"/>
              </a:rPr>
              <a:t>to </a:t>
            </a:r>
            <a:r>
              <a:rPr sz="3000" b="1" spc="-5" dirty="0">
                <a:latin typeface="Calibri"/>
                <a:cs typeface="Calibri"/>
              </a:rPr>
              <a:t>opioid</a:t>
            </a:r>
            <a:r>
              <a:rPr sz="3000" b="1" dirty="0">
                <a:latin typeface="Calibri"/>
                <a:cs typeface="Calibri"/>
              </a:rPr>
              <a:t> </a:t>
            </a:r>
            <a:r>
              <a:rPr sz="3000" b="1" spc="-20" dirty="0">
                <a:latin typeface="Calibri"/>
                <a:cs typeface="Calibri"/>
              </a:rPr>
              <a:t>overdose</a:t>
            </a:r>
            <a:endParaRPr sz="3000" b="1"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pPr algn="ctr"/>
            <a:r>
              <a:rPr lang="en-US" dirty="0"/>
              <a:t>Stipulations</a:t>
            </a:r>
          </a:p>
        </p:txBody>
      </p:sp>
      <p:sp>
        <p:nvSpPr>
          <p:cNvPr id="3" name="TextBox 2"/>
          <p:cNvSpPr txBox="1"/>
          <p:nvPr/>
        </p:nvSpPr>
        <p:spPr>
          <a:xfrm>
            <a:off x="1061545" y="1524000"/>
            <a:ext cx="7772400" cy="3046988"/>
          </a:xfrm>
          <a:prstGeom prst="rect">
            <a:avLst/>
          </a:prstGeom>
          <a:noFill/>
        </p:spPr>
        <p:txBody>
          <a:bodyPr wrap="square" rtlCol="0">
            <a:spAutoFit/>
          </a:bodyPr>
          <a:lstStyle/>
          <a:p>
            <a:pPr marL="285750" indent="-285750">
              <a:buFont typeface="Arial" panose="020B0604020202020204" pitchFamily="34" charset="0"/>
              <a:buChar char="•"/>
            </a:pPr>
            <a:r>
              <a:rPr lang="en-US" sz="3200" b="1" dirty="0"/>
              <a:t>Have a process to obtain DAWN Kits from your County’s EMS Naloxone Repository, Health Department, or Addiction &amp; Mental Health Board, or other source </a:t>
            </a:r>
          </a:p>
          <a:p>
            <a:pPr marL="285750" indent="-285750">
              <a:buFont typeface="Arial" panose="020B0604020202020204" pitchFamily="34" charset="0"/>
              <a:buChar char="•"/>
            </a:pPr>
            <a:r>
              <a:rPr lang="en-US" sz="3200" b="1" dirty="0"/>
              <a:t>Have a process for resupply of stations or apparatus</a:t>
            </a:r>
          </a:p>
        </p:txBody>
      </p:sp>
    </p:spTree>
    <p:extLst>
      <p:ext uri="{BB962C8B-B14F-4D97-AF65-F5344CB8AC3E}">
        <p14:creationId xmlns:p14="http://schemas.microsoft.com/office/powerpoint/2010/main" val="3987357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pPr algn="ctr"/>
            <a:r>
              <a:rPr lang="en-US" dirty="0"/>
              <a:t>Project DAWN</a:t>
            </a:r>
          </a:p>
        </p:txBody>
      </p:sp>
      <p:sp>
        <p:nvSpPr>
          <p:cNvPr id="3" name="TextBox 2"/>
          <p:cNvSpPr txBox="1"/>
          <p:nvPr/>
        </p:nvSpPr>
        <p:spPr>
          <a:xfrm>
            <a:off x="533400" y="1676400"/>
            <a:ext cx="7543800" cy="6401753"/>
          </a:xfrm>
          <a:prstGeom prst="rect">
            <a:avLst/>
          </a:prstGeom>
          <a:noFill/>
        </p:spPr>
        <p:txBody>
          <a:bodyPr wrap="square" rtlCol="0">
            <a:spAutoFit/>
          </a:bodyPr>
          <a:lstStyle/>
          <a:p>
            <a:r>
              <a:rPr lang="en-US" sz="2800" b="1" dirty="0"/>
              <a:t>Each EMS agency determines:</a:t>
            </a:r>
          </a:p>
          <a:p>
            <a:pPr marL="742950" lvl="1" indent="-285750">
              <a:buFont typeface="Arial" panose="020B0604020202020204" pitchFamily="34" charset="0"/>
              <a:buChar char="•"/>
            </a:pPr>
            <a:r>
              <a:rPr lang="en-US" sz="2800" b="1" dirty="0"/>
              <a:t>Dispensing naloxone at stations?</a:t>
            </a:r>
          </a:p>
          <a:p>
            <a:pPr marL="1200150" lvl="2" indent="-285750">
              <a:buFont typeface="Arial" panose="020B0604020202020204" pitchFamily="34" charset="0"/>
              <a:buChar char="•"/>
            </a:pPr>
            <a:r>
              <a:rPr lang="en-US" sz="2800" b="1" dirty="0"/>
              <a:t>If so, hours available </a:t>
            </a:r>
          </a:p>
          <a:p>
            <a:pPr marL="742950" lvl="1" indent="-285750">
              <a:buFont typeface="Arial" panose="020B0604020202020204" pitchFamily="34" charset="0"/>
              <a:buChar char="•"/>
            </a:pPr>
            <a:r>
              <a:rPr lang="en-US" sz="2800" b="1" dirty="0"/>
              <a:t>Dispensing naloxone at headquarters?</a:t>
            </a:r>
          </a:p>
          <a:p>
            <a:pPr marL="1200150" lvl="2" indent="-285750">
              <a:buFont typeface="Arial" panose="020B0604020202020204" pitchFamily="34" charset="0"/>
              <a:buChar char="•"/>
            </a:pPr>
            <a:r>
              <a:rPr lang="en-US" sz="2800" b="1" dirty="0"/>
              <a:t>If so, hours available </a:t>
            </a:r>
          </a:p>
          <a:p>
            <a:pPr marL="742950" lvl="2" indent="-285750">
              <a:buFont typeface="Arial" panose="020B0604020202020204" pitchFamily="34" charset="0"/>
              <a:buChar char="•"/>
            </a:pPr>
            <a:r>
              <a:rPr lang="en-US" sz="2800" b="1" dirty="0"/>
              <a:t>Dispensing naloxone on emergency calls according to crew judgment?</a:t>
            </a:r>
          </a:p>
          <a:p>
            <a:pPr marL="1200150" lvl="2" indent="-285750">
              <a:buFont typeface="Arial" panose="020B0604020202020204" pitchFamily="34" charset="0"/>
              <a:buChar char="•"/>
            </a:pPr>
            <a:r>
              <a:rPr lang="en-US" sz="2800" b="1" dirty="0"/>
              <a:t>If so, generally runs when patient refuses transport </a:t>
            </a:r>
          </a:p>
          <a:p>
            <a:pPr marL="1200150" lvl="2" indent="-285750">
              <a:buFont typeface="Arial" panose="020B0604020202020204" pitchFamily="34" charset="0"/>
              <a:buChar char="•"/>
            </a:pPr>
            <a:r>
              <a:rPr lang="en-US" sz="2800" b="1" dirty="0"/>
              <a:t>Considerations for scene safety, lack of units in service, ability of recipient to comprehend naloxone training, etc.</a:t>
            </a:r>
          </a:p>
          <a:p>
            <a:pPr marL="1200150" lvl="2" indent="-285750">
              <a:buFont typeface="Arial" panose="020B0604020202020204" pitchFamily="34" charset="0"/>
              <a:buChar char="•"/>
            </a:pPr>
            <a:r>
              <a:rPr lang="en-US" sz="2800" b="1" dirty="0"/>
              <a:t>Dispensing naloxone by Community Paramedics or other</a:t>
            </a:r>
          </a:p>
          <a:p>
            <a:endParaRPr lang="en-US" dirty="0"/>
          </a:p>
        </p:txBody>
      </p:sp>
      <p:pic>
        <p:nvPicPr>
          <p:cNvPr id="4098" name="Picture 2" descr="http://upload.wikimedia.org/wikipedia/commons/thumb/5/5b/Star_of_life2.svg/2000px-Star_of_life2.svg.png"/>
          <p:cNvPicPr>
            <a:picLocks noChangeAspect="1" noChangeArrowheads="1"/>
          </p:cNvPicPr>
          <p:nvPr/>
        </p:nvPicPr>
        <p:blipFill>
          <a:blip r:embed="rId2" cstate="print"/>
          <a:srcRect/>
          <a:stretch>
            <a:fillRect/>
          </a:stretch>
        </p:blipFill>
        <p:spPr bwMode="auto">
          <a:xfrm>
            <a:off x="7010400" y="381000"/>
            <a:ext cx="2667000" cy="2667000"/>
          </a:xfrm>
          <a:prstGeom prst="rect">
            <a:avLst/>
          </a:prstGeom>
          <a:noFill/>
        </p:spPr>
      </p:pic>
    </p:spTree>
    <p:extLst>
      <p:ext uri="{BB962C8B-B14F-4D97-AF65-F5344CB8AC3E}">
        <p14:creationId xmlns:p14="http://schemas.microsoft.com/office/powerpoint/2010/main" val="1879322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9800" y="381000"/>
            <a:ext cx="5257800" cy="688650"/>
          </a:xfrm>
          <a:prstGeom prst="rect">
            <a:avLst/>
          </a:prstGeom>
        </p:spPr>
        <p:txBody>
          <a:bodyPr vert="horz" wrap="square" lIns="0" tIns="11430" rIns="0" bIns="0" rtlCol="0">
            <a:spAutoFit/>
          </a:bodyPr>
          <a:lstStyle/>
          <a:p>
            <a:pPr marL="12700">
              <a:lnSpc>
                <a:spcPct val="100000"/>
              </a:lnSpc>
              <a:spcBef>
                <a:spcPts val="90"/>
              </a:spcBef>
            </a:pPr>
            <a:r>
              <a:rPr sz="4400" spc="-10" dirty="0"/>
              <a:t>Opioid</a:t>
            </a:r>
            <a:r>
              <a:rPr sz="4400" spc="-45" dirty="0"/>
              <a:t> </a:t>
            </a:r>
            <a:r>
              <a:rPr sz="4400" spc="-20" dirty="0"/>
              <a:t>Overdose</a:t>
            </a:r>
            <a:r>
              <a:rPr lang="en-US" sz="4400" spc="-20" dirty="0"/>
              <a:t> (OD)</a:t>
            </a:r>
            <a:endParaRPr sz="4400" dirty="0"/>
          </a:p>
        </p:txBody>
      </p:sp>
      <p:sp>
        <p:nvSpPr>
          <p:cNvPr id="3" name="object 3"/>
          <p:cNvSpPr txBox="1"/>
          <p:nvPr/>
        </p:nvSpPr>
        <p:spPr>
          <a:xfrm>
            <a:off x="685800" y="1368044"/>
            <a:ext cx="8192769" cy="5863144"/>
          </a:xfrm>
          <a:prstGeom prst="rect">
            <a:avLst/>
          </a:prstGeom>
        </p:spPr>
        <p:txBody>
          <a:bodyPr vert="horz" wrap="square" lIns="0" tIns="11430" rIns="0" bIns="0" rtlCol="0">
            <a:spAutoFit/>
          </a:bodyPr>
          <a:lstStyle/>
          <a:p>
            <a:pPr marL="756285" indent="-286385">
              <a:lnSpc>
                <a:spcPct val="100000"/>
              </a:lnSpc>
              <a:spcBef>
                <a:spcPts val="15"/>
              </a:spcBef>
              <a:buFont typeface="Arial"/>
              <a:buChar char="–"/>
              <a:tabLst>
                <a:tab pos="756285" algn="l"/>
                <a:tab pos="756920" algn="l"/>
              </a:tabLst>
            </a:pPr>
            <a:r>
              <a:rPr lang="en-US" sz="2800" b="1" spc="-10" dirty="0">
                <a:latin typeface="Calibri"/>
                <a:cs typeface="Calibri"/>
              </a:rPr>
              <a:t>ODs </a:t>
            </a:r>
            <a:r>
              <a:rPr sz="2800" b="1" spc="-10" dirty="0">
                <a:latin typeface="Calibri"/>
                <a:cs typeface="Calibri"/>
              </a:rPr>
              <a:t>not </a:t>
            </a:r>
            <a:r>
              <a:rPr sz="2800" b="1" spc="-20" dirty="0">
                <a:latin typeface="Calibri"/>
                <a:cs typeface="Calibri"/>
              </a:rPr>
              <a:t>always</a:t>
            </a:r>
            <a:r>
              <a:rPr sz="2800" b="1" spc="125" dirty="0">
                <a:latin typeface="Calibri"/>
                <a:cs typeface="Calibri"/>
              </a:rPr>
              <a:t> </a:t>
            </a:r>
            <a:r>
              <a:rPr sz="2800" b="1" spc="-10" dirty="0">
                <a:latin typeface="Calibri"/>
                <a:cs typeface="Calibri"/>
              </a:rPr>
              <a:t>instantaneous</a:t>
            </a:r>
            <a:endParaRPr sz="2800" b="1" dirty="0">
              <a:latin typeface="Calibri"/>
              <a:cs typeface="Calibri"/>
            </a:endParaRPr>
          </a:p>
          <a:p>
            <a:pPr marL="1213485" marR="799465" lvl="1" indent="-286385">
              <a:lnSpc>
                <a:spcPts val="1920"/>
              </a:lnSpc>
              <a:spcBef>
                <a:spcPts val="459"/>
              </a:spcBef>
              <a:buFont typeface="Arial"/>
              <a:buChar char="–"/>
              <a:tabLst>
                <a:tab pos="756285" algn="l"/>
                <a:tab pos="756920" algn="l"/>
              </a:tabLst>
            </a:pPr>
            <a:r>
              <a:rPr lang="en-US" sz="2600" b="1" spc="-20" dirty="0">
                <a:cs typeface="Calibri"/>
              </a:rPr>
              <a:t>Overdoses can </a:t>
            </a:r>
            <a:r>
              <a:rPr lang="en-US" sz="2600" b="1" spc="-10" dirty="0">
                <a:cs typeface="Calibri"/>
              </a:rPr>
              <a:t>occur minutes </a:t>
            </a:r>
            <a:r>
              <a:rPr lang="en-US" sz="2600" b="1" spc="-15" dirty="0">
                <a:cs typeface="Calibri"/>
              </a:rPr>
              <a:t>to </a:t>
            </a:r>
            <a:r>
              <a:rPr lang="en-US" sz="2600" b="1" spc="-10" dirty="0">
                <a:cs typeface="Calibri"/>
              </a:rPr>
              <a:t>hours after drug </a:t>
            </a:r>
            <a:r>
              <a:rPr lang="en-US" sz="2600" b="1" spc="-20" dirty="0">
                <a:cs typeface="Calibri"/>
              </a:rPr>
              <a:t>was</a:t>
            </a:r>
            <a:r>
              <a:rPr lang="en-US" sz="2600" b="1" spc="340" dirty="0">
                <a:cs typeface="Calibri"/>
              </a:rPr>
              <a:t> </a:t>
            </a:r>
            <a:r>
              <a:rPr lang="en-US" sz="2600" b="1" spc="-10" dirty="0">
                <a:cs typeface="Calibri"/>
              </a:rPr>
              <a:t>used</a:t>
            </a:r>
            <a:endParaRPr lang="en-US" sz="2600" b="1" dirty="0">
              <a:cs typeface="Calibri"/>
            </a:endParaRPr>
          </a:p>
          <a:p>
            <a:pPr marL="1213485" marR="799465" lvl="1" indent="-286385">
              <a:lnSpc>
                <a:spcPts val="1920"/>
              </a:lnSpc>
              <a:spcBef>
                <a:spcPts val="459"/>
              </a:spcBef>
              <a:buFont typeface="Arial"/>
              <a:buChar char="–"/>
              <a:tabLst>
                <a:tab pos="756285" algn="l"/>
                <a:tab pos="756920" algn="l"/>
              </a:tabLst>
            </a:pPr>
            <a:r>
              <a:rPr lang="en-US" sz="2600" b="1" spc="-10" dirty="0">
                <a:cs typeface="Calibri"/>
              </a:rPr>
              <a:t>Deaths c</a:t>
            </a:r>
            <a:r>
              <a:rPr sz="2600" b="1" spc="-10" dirty="0">
                <a:cs typeface="Calibri"/>
              </a:rPr>
              <a:t>an occur up </a:t>
            </a:r>
            <a:r>
              <a:rPr sz="2600" b="1" spc="-15" dirty="0">
                <a:cs typeface="Calibri"/>
              </a:rPr>
              <a:t>to </a:t>
            </a:r>
            <a:r>
              <a:rPr sz="2600" b="1" spc="-10" dirty="0">
                <a:cs typeface="Calibri"/>
              </a:rPr>
              <a:t>three hours </a:t>
            </a:r>
            <a:r>
              <a:rPr lang="en-US" sz="2600" b="1" spc="-10" dirty="0">
                <a:cs typeface="Calibri"/>
              </a:rPr>
              <a:t>after onset </a:t>
            </a:r>
            <a:r>
              <a:rPr sz="2600" b="1" spc="-10" dirty="0">
                <a:cs typeface="Calibri"/>
              </a:rPr>
              <a:t>of </a:t>
            </a:r>
            <a:r>
              <a:rPr sz="2600" b="1" spc="-15" dirty="0">
                <a:cs typeface="Calibri"/>
              </a:rPr>
              <a:t>unresponsiveness </a:t>
            </a:r>
            <a:r>
              <a:rPr sz="2600" b="1" spc="-10" dirty="0">
                <a:cs typeface="Calibri"/>
              </a:rPr>
              <a:t>and shallow breathing</a:t>
            </a:r>
            <a:endParaRPr sz="2600" b="1" dirty="0">
              <a:cs typeface="Calibri"/>
            </a:endParaRPr>
          </a:p>
          <a:p>
            <a:pPr marL="1213485" lvl="1" indent="-286385">
              <a:spcBef>
                <a:spcPts val="980"/>
              </a:spcBef>
              <a:buFont typeface="Arial"/>
              <a:buChar char="–"/>
              <a:tabLst>
                <a:tab pos="756285" algn="l"/>
                <a:tab pos="756920" algn="l"/>
              </a:tabLst>
            </a:pPr>
            <a:r>
              <a:rPr sz="2600" b="1" spc="-10" dirty="0">
                <a:cs typeface="Calibri"/>
              </a:rPr>
              <a:t>Instantaneous </a:t>
            </a:r>
            <a:r>
              <a:rPr sz="2600" b="1" spc="-15" dirty="0">
                <a:cs typeface="Calibri"/>
              </a:rPr>
              <a:t>overdoses </a:t>
            </a:r>
            <a:r>
              <a:rPr lang="en-US" sz="2600" b="1" spc="-15" dirty="0">
                <a:cs typeface="Calibri"/>
              </a:rPr>
              <a:t>are </a:t>
            </a:r>
            <a:r>
              <a:rPr sz="2600" b="1" spc="-15" dirty="0">
                <a:cs typeface="Calibri"/>
              </a:rPr>
              <a:t>more likely </a:t>
            </a:r>
            <a:r>
              <a:rPr lang="en-US" sz="2600" b="1" spc="-10" dirty="0">
                <a:cs typeface="Calibri"/>
              </a:rPr>
              <a:t>when</a:t>
            </a:r>
            <a:r>
              <a:rPr sz="2600" b="1" spc="-10" dirty="0">
                <a:cs typeface="Calibri"/>
              </a:rPr>
              <a:t> </a:t>
            </a:r>
            <a:r>
              <a:rPr sz="2600" b="1" spc="-15" dirty="0">
                <a:cs typeface="Calibri"/>
              </a:rPr>
              <a:t>heroin </a:t>
            </a:r>
            <a:r>
              <a:rPr lang="en-US" sz="2600" b="1" spc="-15" dirty="0">
                <a:cs typeface="Calibri"/>
              </a:rPr>
              <a:t>is </a:t>
            </a:r>
            <a:r>
              <a:rPr sz="2600" b="1" spc="-5" dirty="0">
                <a:cs typeface="Calibri"/>
              </a:rPr>
              <a:t>laced with</a:t>
            </a:r>
            <a:r>
              <a:rPr sz="2600" b="1" spc="325" dirty="0">
                <a:cs typeface="Calibri"/>
              </a:rPr>
              <a:t> </a:t>
            </a:r>
            <a:r>
              <a:rPr sz="2600" b="1" spc="-25" dirty="0">
                <a:cs typeface="Calibri"/>
              </a:rPr>
              <a:t>fentanyl</a:t>
            </a:r>
            <a:r>
              <a:rPr lang="en-US" sz="2600" b="1" spc="-25" dirty="0">
                <a:cs typeface="Calibri"/>
              </a:rPr>
              <a:t> or analogs</a:t>
            </a:r>
            <a:endParaRPr sz="2600" b="1" dirty="0">
              <a:cs typeface="Calibri"/>
            </a:endParaRPr>
          </a:p>
          <a:p>
            <a:pPr marL="1612900" marR="33020" lvl="2" indent="-228600">
              <a:lnSpc>
                <a:spcPct val="80000"/>
              </a:lnSpc>
              <a:spcBef>
                <a:spcPts val="1485"/>
              </a:spcBef>
              <a:buFont typeface="Arial"/>
              <a:buChar char="•"/>
              <a:tabLst>
                <a:tab pos="1155065" algn="l"/>
                <a:tab pos="1155700" algn="l"/>
              </a:tabLst>
            </a:pPr>
            <a:r>
              <a:rPr sz="2600" b="1" spc="-20" dirty="0">
                <a:cs typeface="Calibri"/>
              </a:rPr>
              <a:t>Fentanyl can </a:t>
            </a:r>
            <a:r>
              <a:rPr sz="2600" b="1" spc="-10" dirty="0">
                <a:cs typeface="Calibri"/>
              </a:rPr>
              <a:t>be up </a:t>
            </a:r>
            <a:r>
              <a:rPr sz="2600" b="1" spc="-15" dirty="0">
                <a:cs typeface="Calibri"/>
              </a:rPr>
              <a:t>to </a:t>
            </a:r>
            <a:r>
              <a:rPr sz="2600" b="1" spc="-5" dirty="0">
                <a:cs typeface="Calibri"/>
              </a:rPr>
              <a:t>100 times </a:t>
            </a:r>
            <a:r>
              <a:rPr sz="2600" b="1" spc="-15" dirty="0">
                <a:cs typeface="Calibri"/>
              </a:rPr>
              <a:t>more potent </a:t>
            </a:r>
            <a:r>
              <a:rPr sz="2600" b="1" spc="-5" dirty="0">
                <a:cs typeface="Calibri"/>
              </a:rPr>
              <a:t>than morphine </a:t>
            </a:r>
            <a:r>
              <a:rPr sz="2600" b="1" spc="-10" dirty="0">
                <a:cs typeface="Calibri"/>
              </a:rPr>
              <a:t>and up </a:t>
            </a:r>
            <a:r>
              <a:rPr sz="2600" b="1" spc="-15" dirty="0">
                <a:cs typeface="Calibri"/>
              </a:rPr>
              <a:t>to </a:t>
            </a:r>
            <a:r>
              <a:rPr sz="2600" b="1" spc="-5" dirty="0">
                <a:cs typeface="Calibri"/>
              </a:rPr>
              <a:t>50 times </a:t>
            </a:r>
            <a:r>
              <a:rPr sz="2600" b="1" spc="-15" dirty="0">
                <a:cs typeface="Calibri"/>
              </a:rPr>
              <a:t>more potent </a:t>
            </a:r>
            <a:r>
              <a:rPr sz="2600" b="1" spc="-5" dirty="0">
                <a:cs typeface="Calibri"/>
              </a:rPr>
              <a:t>than</a:t>
            </a:r>
            <a:r>
              <a:rPr sz="2600" b="1" spc="130" dirty="0">
                <a:cs typeface="Calibri"/>
              </a:rPr>
              <a:t> </a:t>
            </a:r>
            <a:r>
              <a:rPr sz="2600" b="1" spc="-15" dirty="0">
                <a:cs typeface="Calibri"/>
              </a:rPr>
              <a:t>heroin</a:t>
            </a:r>
            <a:endParaRPr sz="2600" b="1" dirty="0">
              <a:cs typeface="Calibri"/>
            </a:endParaRPr>
          </a:p>
          <a:p>
            <a:pPr marL="1612900" marR="165735" lvl="2" indent="-228600">
              <a:lnSpc>
                <a:spcPct val="80000"/>
              </a:lnSpc>
              <a:spcBef>
                <a:spcPts val="1485"/>
              </a:spcBef>
              <a:buFont typeface="Arial"/>
              <a:buChar char="•"/>
              <a:tabLst>
                <a:tab pos="1155065" algn="l"/>
                <a:tab pos="1155700" algn="l"/>
              </a:tabLst>
            </a:pPr>
            <a:r>
              <a:rPr sz="2600" b="1" spc="-15" dirty="0">
                <a:cs typeface="Calibri"/>
              </a:rPr>
              <a:t>Carfentanil </a:t>
            </a:r>
            <a:r>
              <a:rPr sz="2600" b="1" spc="-5" dirty="0">
                <a:cs typeface="Calibri"/>
              </a:rPr>
              <a:t>is </a:t>
            </a:r>
            <a:r>
              <a:rPr sz="2600" b="1" spc="-10" dirty="0">
                <a:cs typeface="Calibri"/>
              </a:rPr>
              <a:t>up </a:t>
            </a:r>
            <a:r>
              <a:rPr sz="2600" b="1" spc="-15" dirty="0">
                <a:cs typeface="Calibri"/>
              </a:rPr>
              <a:t>to </a:t>
            </a:r>
            <a:r>
              <a:rPr sz="2600" b="1" spc="-5" dirty="0">
                <a:cs typeface="Calibri"/>
              </a:rPr>
              <a:t>10,000</a:t>
            </a:r>
            <a:r>
              <a:rPr lang="en-US" sz="2600" b="1" spc="-5" dirty="0">
                <a:cs typeface="Calibri"/>
              </a:rPr>
              <a:t> times</a:t>
            </a:r>
            <a:r>
              <a:rPr sz="2600" b="1" spc="-5" dirty="0">
                <a:cs typeface="Calibri"/>
              </a:rPr>
              <a:t> </a:t>
            </a:r>
            <a:r>
              <a:rPr sz="2600" b="1" spc="-15" dirty="0">
                <a:cs typeface="Calibri"/>
              </a:rPr>
              <a:t>more potent </a:t>
            </a:r>
            <a:r>
              <a:rPr sz="2600" b="1" spc="-5" dirty="0">
                <a:cs typeface="Calibri"/>
              </a:rPr>
              <a:t>than morphine </a:t>
            </a:r>
            <a:r>
              <a:rPr sz="2600" b="1" spc="-10" dirty="0">
                <a:cs typeface="Calibri"/>
              </a:rPr>
              <a:t>and </a:t>
            </a:r>
            <a:r>
              <a:rPr sz="2600" b="1" spc="-5" dirty="0">
                <a:cs typeface="Calibri"/>
              </a:rPr>
              <a:t>100 times </a:t>
            </a:r>
            <a:r>
              <a:rPr sz="2600" b="1" spc="-15" dirty="0">
                <a:cs typeface="Calibri"/>
              </a:rPr>
              <a:t>more potent </a:t>
            </a:r>
            <a:r>
              <a:rPr sz="2600" b="1" spc="-5" dirty="0">
                <a:cs typeface="Calibri"/>
              </a:rPr>
              <a:t>than</a:t>
            </a:r>
            <a:r>
              <a:rPr sz="2600" b="1" spc="110" dirty="0">
                <a:cs typeface="Calibri"/>
              </a:rPr>
              <a:t> </a:t>
            </a:r>
            <a:r>
              <a:rPr sz="2600" b="1" spc="-25" dirty="0">
                <a:cs typeface="Calibri"/>
              </a:rPr>
              <a:t>fentanyl</a:t>
            </a:r>
            <a:endParaRPr sz="2600" b="1" dirty="0">
              <a:cs typeface="Calibri"/>
            </a:endParaRPr>
          </a:p>
          <a:p>
            <a:pPr marL="1612900" marR="5080" lvl="2" indent="-228600">
              <a:lnSpc>
                <a:spcPct val="80000"/>
              </a:lnSpc>
              <a:spcBef>
                <a:spcPts val="1460"/>
              </a:spcBef>
              <a:buFont typeface="Arial"/>
              <a:buChar char="•"/>
              <a:tabLst>
                <a:tab pos="1155065" algn="l"/>
                <a:tab pos="1155700" algn="l"/>
              </a:tabLst>
            </a:pPr>
            <a:r>
              <a:rPr sz="2600" b="1" spc="-10" dirty="0">
                <a:cs typeface="Calibri"/>
              </a:rPr>
              <a:t>On </a:t>
            </a:r>
            <a:r>
              <a:rPr sz="2600" b="1" spc="-5" dirty="0">
                <a:cs typeface="Calibri"/>
              </a:rPr>
              <a:t>the </a:t>
            </a:r>
            <a:r>
              <a:rPr sz="2600" b="1" spc="-15" dirty="0">
                <a:cs typeface="Calibri"/>
              </a:rPr>
              <a:t>streets: heroin </a:t>
            </a:r>
            <a:r>
              <a:rPr sz="2600" b="1" spc="-20" dirty="0">
                <a:cs typeface="Calibri"/>
              </a:rPr>
              <a:t>can </a:t>
            </a:r>
            <a:r>
              <a:rPr sz="2600" b="1" spc="-10" dirty="0">
                <a:cs typeface="Calibri"/>
              </a:rPr>
              <a:t>be </a:t>
            </a:r>
            <a:r>
              <a:rPr sz="2600" b="1" spc="-5" dirty="0">
                <a:cs typeface="Calibri"/>
              </a:rPr>
              <a:t>cut with </a:t>
            </a:r>
            <a:r>
              <a:rPr sz="2600" b="1" spc="-25" dirty="0">
                <a:cs typeface="Calibri"/>
              </a:rPr>
              <a:t>fentanyl </a:t>
            </a:r>
            <a:r>
              <a:rPr sz="2600" b="1" spc="-10" dirty="0">
                <a:cs typeface="Calibri"/>
              </a:rPr>
              <a:t>or pure </a:t>
            </a:r>
            <a:r>
              <a:rPr sz="2600" b="1" spc="-25" dirty="0">
                <a:cs typeface="Calibri"/>
              </a:rPr>
              <a:t>fentanyl </a:t>
            </a:r>
            <a:r>
              <a:rPr lang="en-US" sz="2600" b="1" spc="-5" dirty="0">
                <a:cs typeface="Calibri"/>
              </a:rPr>
              <a:t>may be </a:t>
            </a:r>
            <a:r>
              <a:rPr sz="2600" b="1" spc="-10" dirty="0">
                <a:cs typeface="Calibri"/>
              </a:rPr>
              <a:t>sold </a:t>
            </a:r>
            <a:r>
              <a:rPr sz="2600" b="1" spc="-5" dirty="0">
                <a:cs typeface="Calibri"/>
              </a:rPr>
              <a:t>as</a:t>
            </a:r>
            <a:r>
              <a:rPr sz="2600" b="1" spc="-35" dirty="0">
                <a:cs typeface="Calibri"/>
              </a:rPr>
              <a:t> </a:t>
            </a:r>
            <a:r>
              <a:rPr sz="2600" b="1" spc="-15" dirty="0">
                <a:cs typeface="Calibri"/>
              </a:rPr>
              <a:t>heroin</a:t>
            </a:r>
            <a:endParaRPr sz="2600" b="1" dirty="0">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02483" y="822452"/>
            <a:ext cx="4853305" cy="627095"/>
          </a:xfrm>
          <a:prstGeom prst="rect">
            <a:avLst/>
          </a:prstGeom>
        </p:spPr>
        <p:txBody>
          <a:bodyPr vert="horz" wrap="square" lIns="0" tIns="11430" rIns="0" bIns="0" rtlCol="0">
            <a:spAutoFit/>
          </a:bodyPr>
          <a:lstStyle/>
          <a:p>
            <a:pPr marL="12700" algn="ctr">
              <a:lnSpc>
                <a:spcPct val="100000"/>
              </a:lnSpc>
              <a:spcBef>
                <a:spcPts val="90"/>
              </a:spcBef>
            </a:pPr>
            <a:r>
              <a:rPr spc="-35" dirty="0">
                <a:latin typeface="Calibri"/>
                <a:cs typeface="Calibri"/>
              </a:rPr>
              <a:t>Naloxone</a:t>
            </a:r>
            <a:endParaRPr dirty="0">
              <a:latin typeface="Calibri"/>
              <a:cs typeface="Calibri"/>
            </a:endParaRPr>
          </a:p>
        </p:txBody>
      </p:sp>
      <p:sp>
        <p:nvSpPr>
          <p:cNvPr id="3" name="object 3"/>
          <p:cNvSpPr txBox="1"/>
          <p:nvPr/>
        </p:nvSpPr>
        <p:spPr>
          <a:xfrm>
            <a:off x="993139" y="1593595"/>
            <a:ext cx="7988300" cy="5493811"/>
          </a:xfrm>
          <a:prstGeom prst="rect">
            <a:avLst/>
          </a:prstGeom>
        </p:spPr>
        <p:txBody>
          <a:bodyPr vert="horz" wrap="square" lIns="0" tIns="58419" rIns="0" bIns="0" rtlCol="0">
            <a:spAutoFit/>
          </a:bodyPr>
          <a:lstStyle/>
          <a:p>
            <a:pPr marL="356870" indent="-344170">
              <a:lnSpc>
                <a:spcPct val="100000"/>
              </a:lnSpc>
              <a:spcBef>
                <a:spcPts val="459"/>
              </a:spcBef>
              <a:buFont typeface="Arial"/>
              <a:buChar char="•"/>
              <a:tabLst>
                <a:tab pos="441959" algn="l"/>
                <a:tab pos="442595" algn="l"/>
              </a:tabLst>
            </a:pPr>
            <a:r>
              <a:rPr sz="3000" b="1" spc="-5" dirty="0">
                <a:latin typeface="Calibri"/>
                <a:cs typeface="Calibri"/>
              </a:rPr>
              <a:t>Antidote </a:t>
            </a:r>
            <a:r>
              <a:rPr sz="3000" b="1" spc="-15" dirty="0">
                <a:latin typeface="Calibri"/>
                <a:cs typeface="Calibri"/>
              </a:rPr>
              <a:t>to </a:t>
            </a:r>
            <a:r>
              <a:rPr sz="3000" b="1" spc="-5" dirty="0" err="1">
                <a:latin typeface="Calibri"/>
                <a:cs typeface="Calibri"/>
              </a:rPr>
              <a:t>opioid</a:t>
            </a:r>
            <a:r>
              <a:rPr sz="3000" b="1" spc="-75" dirty="0">
                <a:latin typeface="Calibri"/>
                <a:cs typeface="Calibri"/>
              </a:rPr>
              <a:t> </a:t>
            </a:r>
            <a:r>
              <a:rPr sz="3000" b="1" spc="-20" dirty="0">
                <a:latin typeface="Calibri"/>
                <a:cs typeface="Calibri"/>
              </a:rPr>
              <a:t>overdose</a:t>
            </a:r>
            <a:endParaRPr sz="3000" b="1" dirty="0">
              <a:latin typeface="Calibri"/>
              <a:cs typeface="Calibri"/>
            </a:endParaRPr>
          </a:p>
          <a:p>
            <a:pPr marL="356870" indent="-344170">
              <a:lnSpc>
                <a:spcPct val="100000"/>
              </a:lnSpc>
              <a:spcBef>
                <a:spcPts val="360"/>
              </a:spcBef>
              <a:buFont typeface="Arial"/>
              <a:buChar char="•"/>
              <a:tabLst>
                <a:tab pos="441959" algn="l"/>
                <a:tab pos="442595" algn="l"/>
              </a:tabLst>
            </a:pPr>
            <a:r>
              <a:rPr sz="3000" b="1" spc="-5" dirty="0">
                <a:latin typeface="Calibri"/>
                <a:cs typeface="Calibri"/>
              </a:rPr>
              <a:t>Only </a:t>
            </a:r>
            <a:r>
              <a:rPr sz="3000" b="1" spc="-20" dirty="0">
                <a:latin typeface="Calibri"/>
                <a:cs typeface="Calibri"/>
              </a:rPr>
              <a:t>reverses </a:t>
            </a:r>
            <a:r>
              <a:rPr lang="en-US" sz="3000" b="1" spc="-20" dirty="0">
                <a:latin typeface="Calibri"/>
                <a:cs typeface="Calibri"/>
              </a:rPr>
              <a:t>ODs </a:t>
            </a:r>
            <a:r>
              <a:rPr sz="3000" b="1" spc="-5" dirty="0">
                <a:latin typeface="Calibri"/>
                <a:cs typeface="Calibri"/>
              </a:rPr>
              <a:t>due </a:t>
            </a:r>
            <a:r>
              <a:rPr sz="3000" b="1" spc="-15" dirty="0">
                <a:latin typeface="Calibri"/>
                <a:cs typeface="Calibri"/>
              </a:rPr>
              <a:t>to</a:t>
            </a:r>
            <a:r>
              <a:rPr sz="3000" b="1" spc="-20" dirty="0">
                <a:latin typeface="Calibri"/>
                <a:cs typeface="Calibri"/>
              </a:rPr>
              <a:t> </a:t>
            </a:r>
            <a:r>
              <a:rPr sz="3000" b="1" spc="-5" dirty="0">
                <a:latin typeface="Calibri"/>
                <a:cs typeface="Calibri"/>
              </a:rPr>
              <a:t>opioids</a:t>
            </a:r>
            <a:endParaRPr sz="3000" b="1" dirty="0">
              <a:latin typeface="Calibri"/>
              <a:cs typeface="Calibri"/>
            </a:endParaRPr>
          </a:p>
          <a:p>
            <a:pPr marL="756285" lvl="1" indent="-286385">
              <a:lnSpc>
                <a:spcPct val="100000"/>
              </a:lnSpc>
              <a:spcBef>
                <a:spcPts val="325"/>
              </a:spcBef>
              <a:buFont typeface="Arial"/>
              <a:buChar char="–"/>
              <a:tabLst>
                <a:tab pos="756920" algn="l"/>
              </a:tabLst>
            </a:pPr>
            <a:r>
              <a:rPr sz="2600" b="1" spc="-10" dirty="0">
                <a:latin typeface="Calibri"/>
                <a:cs typeface="Calibri"/>
              </a:rPr>
              <a:t>Has no </a:t>
            </a:r>
            <a:r>
              <a:rPr sz="2600" b="1" spc="-25" dirty="0">
                <a:latin typeface="Calibri"/>
                <a:cs typeface="Calibri"/>
              </a:rPr>
              <a:t>effect </a:t>
            </a:r>
            <a:r>
              <a:rPr sz="2600" b="1" spc="-10" dirty="0">
                <a:latin typeface="Calibri"/>
                <a:cs typeface="Calibri"/>
              </a:rPr>
              <a:t>on </a:t>
            </a:r>
            <a:r>
              <a:rPr sz="2600" b="1" spc="-20" dirty="0">
                <a:latin typeface="Calibri"/>
                <a:cs typeface="Calibri"/>
              </a:rPr>
              <a:t>any </a:t>
            </a:r>
            <a:r>
              <a:rPr sz="2600" b="1" spc="-10" dirty="0">
                <a:latin typeface="Calibri"/>
                <a:cs typeface="Calibri"/>
              </a:rPr>
              <a:t>drug other </a:t>
            </a:r>
            <a:r>
              <a:rPr sz="2600" b="1" spc="-5" dirty="0">
                <a:latin typeface="Calibri"/>
                <a:cs typeface="Calibri"/>
              </a:rPr>
              <a:t>than </a:t>
            </a:r>
            <a:r>
              <a:rPr sz="2600" b="1" spc="-10" dirty="0">
                <a:latin typeface="Calibri"/>
                <a:cs typeface="Calibri"/>
              </a:rPr>
              <a:t>an</a:t>
            </a:r>
            <a:r>
              <a:rPr sz="2600" b="1" spc="130" dirty="0">
                <a:latin typeface="Calibri"/>
                <a:cs typeface="Calibri"/>
              </a:rPr>
              <a:t> </a:t>
            </a:r>
            <a:r>
              <a:rPr sz="2600" b="1" spc="-10" dirty="0">
                <a:latin typeface="Calibri"/>
                <a:cs typeface="Calibri"/>
              </a:rPr>
              <a:t>opioid</a:t>
            </a:r>
            <a:endParaRPr sz="2600" b="1" dirty="0">
              <a:latin typeface="Calibri"/>
              <a:cs typeface="Calibri"/>
            </a:endParaRPr>
          </a:p>
          <a:p>
            <a:pPr marL="356870" marR="117475" indent="-344170">
              <a:lnSpc>
                <a:spcPts val="3240"/>
              </a:lnSpc>
              <a:spcBef>
                <a:spcPts val="750"/>
              </a:spcBef>
              <a:buFont typeface="Arial"/>
              <a:buChar char="•"/>
              <a:tabLst>
                <a:tab pos="441959" algn="l"/>
                <a:tab pos="442595" algn="l"/>
              </a:tabLst>
            </a:pPr>
            <a:r>
              <a:rPr sz="3000" b="1" dirty="0">
                <a:latin typeface="Calibri"/>
                <a:cs typeface="Calibri"/>
              </a:rPr>
              <a:t>If </a:t>
            </a:r>
            <a:r>
              <a:rPr sz="3000" b="1" spc="-10" dirty="0">
                <a:latin typeface="Calibri"/>
                <a:cs typeface="Calibri"/>
              </a:rPr>
              <a:t>given </a:t>
            </a:r>
            <a:r>
              <a:rPr sz="3000" b="1" spc="-15" dirty="0">
                <a:latin typeface="Calibri"/>
                <a:cs typeface="Calibri"/>
              </a:rPr>
              <a:t>to </a:t>
            </a:r>
            <a:r>
              <a:rPr sz="3000" b="1" spc="-5" dirty="0">
                <a:latin typeface="Calibri"/>
                <a:cs typeface="Calibri"/>
              </a:rPr>
              <a:t>someone not </a:t>
            </a:r>
            <a:r>
              <a:rPr sz="3000" b="1" spc="-10" dirty="0">
                <a:latin typeface="Calibri"/>
                <a:cs typeface="Calibri"/>
              </a:rPr>
              <a:t>experiencing </a:t>
            </a:r>
            <a:r>
              <a:rPr sz="3000" b="1" spc="-5" dirty="0">
                <a:latin typeface="Calibri"/>
                <a:cs typeface="Calibri"/>
              </a:rPr>
              <a:t>an opioid  </a:t>
            </a:r>
            <a:r>
              <a:rPr sz="3000" b="1" spc="-15" dirty="0">
                <a:latin typeface="Calibri"/>
                <a:cs typeface="Calibri"/>
              </a:rPr>
              <a:t>overdose, </a:t>
            </a:r>
            <a:r>
              <a:rPr sz="3000" b="1" spc="-5" dirty="0">
                <a:latin typeface="Calibri"/>
                <a:cs typeface="Calibri"/>
              </a:rPr>
              <a:t>harmful </a:t>
            </a:r>
            <a:r>
              <a:rPr sz="3000" b="1" spc="-20" dirty="0">
                <a:latin typeface="Calibri"/>
                <a:cs typeface="Calibri"/>
              </a:rPr>
              <a:t>effects </a:t>
            </a:r>
            <a:r>
              <a:rPr lang="en-US" sz="3000" b="1" dirty="0">
                <a:latin typeface="Calibri"/>
                <a:cs typeface="Calibri"/>
              </a:rPr>
              <a:t>are rare</a:t>
            </a:r>
            <a:endParaRPr sz="3000" b="1" dirty="0">
              <a:latin typeface="Calibri"/>
              <a:cs typeface="Calibri"/>
            </a:endParaRPr>
          </a:p>
          <a:p>
            <a:pPr marL="356870" marR="5080" indent="-344170">
              <a:lnSpc>
                <a:spcPts val="3240"/>
              </a:lnSpc>
              <a:spcBef>
                <a:spcPts val="720"/>
              </a:spcBef>
              <a:buFont typeface="Arial"/>
              <a:buChar char="•"/>
              <a:tabLst>
                <a:tab pos="441959" algn="l"/>
                <a:tab pos="442595" algn="l"/>
              </a:tabLst>
            </a:pPr>
            <a:r>
              <a:rPr sz="3000" b="1" spc="-5" dirty="0">
                <a:latin typeface="Calibri"/>
                <a:cs typeface="Calibri"/>
              </a:rPr>
              <a:t>Individuals dependent on </a:t>
            </a:r>
            <a:r>
              <a:rPr sz="3000" b="1" spc="-5" dirty="0" err="1">
                <a:latin typeface="Calibri"/>
                <a:cs typeface="Calibri"/>
              </a:rPr>
              <a:t>opioids</a:t>
            </a:r>
            <a:r>
              <a:rPr sz="3000" b="1" spc="-5" dirty="0">
                <a:latin typeface="Calibri"/>
                <a:cs typeface="Calibri"/>
              </a:rPr>
              <a:t> </a:t>
            </a:r>
            <a:r>
              <a:rPr lang="en-US" sz="3000" b="1" dirty="0">
                <a:latin typeface="Calibri"/>
                <a:cs typeface="Calibri"/>
              </a:rPr>
              <a:t>may </a:t>
            </a:r>
            <a:r>
              <a:rPr sz="3000" b="1" spc="-10" dirty="0">
                <a:latin typeface="Calibri"/>
                <a:cs typeface="Calibri"/>
              </a:rPr>
              <a:t>experience  </a:t>
            </a:r>
            <a:r>
              <a:rPr sz="3000" b="1" spc="-15" dirty="0">
                <a:latin typeface="Calibri"/>
                <a:cs typeface="Calibri"/>
              </a:rPr>
              <a:t>withdrawal symptoms after </a:t>
            </a:r>
            <a:r>
              <a:rPr sz="3000" b="1" spc="-5" dirty="0">
                <a:latin typeface="Calibri"/>
                <a:cs typeface="Calibri"/>
              </a:rPr>
              <a:t>receiving</a:t>
            </a:r>
            <a:r>
              <a:rPr sz="3000" b="1" spc="-15" dirty="0">
                <a:latin typeface="Calibri"/>
                <a:cs typeface="Calibri"/>
              </a:rPr>
              <a:t> </a:t>
            </a:r>
            <a:r>
              <a:rPr sz="3000" b="1" spc="-20" dirty="0">
                <a:latin typeface="Calibri"/>
                <a:cs typeface="Calibri"/>
              </a:rPr>
              <a:t>naloxone</a:t>
            </a:r>
            <a:endParaRPr sz="3000" b="1" dirty="0">
              <a:latin typeface="Calibri"/>
              <a:cs typeface="Calibri"/>
            </a:endParaRPr>
          </a:p>
          <a:p>
            <a:pPr marL="756285" lvl="1" indent="-286385">
              <a:lnSpc>
                <a:spcPct val="100000"/>
              </a:lnSpc>
              <a:spcBef>
                <a:spcPts val="280"/>
              </a:spcBef>
              <a:buFont typeface="Arial"/>
              <a:buChar char="–"/>
              <a:tabLst>
                <a:tab pos="756920" algn="l"/>
              </a:tabLst>
            </a:pPr>
            <a:r>
              <a:rPr sz="2600" b="1" spc="-15" dirty="0">
                <a:latin typeface="Calibri"/>
                <a:cs typeface="Calibri"/>
              </a:rPr>
              <a:t>Withdrawal </a:t>
            </a:r>
            <a:r>
              <a:rPr sz="2600" b="1" spc="-10" dirty="0">
                <a:latin typeface="Calibri"/>
                <a:cs typeface="Calibri"/>
              </a:rPr>
              <a:t>due </a:t>
            </a:r>
            <a:r>
              <a:rPr sz="2600" b="1" spc="-20" dirty="0">
                <a:latin typeface="Calibri"/>
                <a:cs typeface="Calibri"/>
              </a:rPr>
              <a:t>to </a:t>
            </a:r>
            <a:r>
              <a:rPr sz="2600" b="1" spc="-10" dirty="0">
                <a:latin typeface="Calibri"/>
                <a:cs typeface="Calibri"/>
              </a:rPr>
              <a:t>opioids </a:t>
            </a:r>
            <a:r>
              <a:rPr sz="2600" b="1" spc="-5" dirty="0">
                <a:latin typeface="Calibri"/>
                <a:cs typeface="Calibri"/>
              </a:rPr>
              <a:t>is </a:t>
            </a:r>
            <a:r>
              <a:rPr lang="en-US" sz="2600" b="1" spc="-5" dirty="0">
                <a:latin typeface="Calibri"/>
                <a:cs typeface="Calibri"/>
              </a:rPr>
              <a:t>usually </a:t>
            </a:r>
            <a:r>
              <a:rPr sz="2600" b="1" spc="-10" dirty="0">
                <a:latin typeface="Calibri"/>
                <a:cs typeface="Calibri"/>
              </a:rPr>
              <a:t>not</a:t>
            </a:r>
            <a:r>
              <a:rPr sz="2600" b="1" spc="185" dirty="0">
                <a:latin typeface="Calibri"/>
                <a:cs typeface="Calibri"/>
              </a:rPr>
              <a:t> </a:t>
            </a:r>
            <a:r>
              <a:rPr sz="2600" b="1" spc="-15" dirty="0">
                <a:latin typeface="Calibri"/>
                <a:cs typeface="Calibri"/>
              </a:rPr>
              <a:t>life-threatening</a:t>
            </a:r>
            <a:endParaRPr sz="2600" b="1" dirty="0">
              <a:latin typeface="Calibri"/>
              <a:cs typeface="Calibri"/>
            </a:endParaRPr>
          </a:p>
          <a:p>
            <a:pPr marL="356870" indent="-344170">
              <a:lnSpc>
                <a:spcPct val="100000"/>
              </a:lnSpc>
              <a:spcBef>
                <a:spcPts val="345"/>
              </a:spcBef>
              <a:buFont typeface="Arial"/>
              <a:buChar char="•"/>
              <a:tabLst>
                <a:tab pos="441959" algn="l"/>
                <a:tab pos="442595" algn="l"/>
              </a:tabLst>
            </a:pPr>
            <a:r>
              <a:rPr sz="3000" b="1" dirty="0">
                <a:latin typeface="Calibri"/>
                <a:cs typeface="Calibri"/>
              </a:rPr>
              <a:t>No </a:t>
            </a:r>
            <a:r>
              <a:rPr sz="3000" b="1" spc="-5" dirty="0">
                <a:latin typeface="Calibri"/>
                <a:cs typeface="Calibri"/>
              </a:rPr>
              <a:t>potential </a:t>
            </a:r>
            <a:r>
              <a:rPr sz="3000" b="1" spc="-30" dirty="0">
                <a:latin typeface="Calibri"/>
                <a:cs typeface="Calibri"/>
              </a:rPr>
              <a:t>for</a:t>
            </a:r>
            <a:r>
              <a:rPr sz="3000" b="1" spc="-125" dirty="0">
                <a:latin typeface="Calibri"/>
                <a:cs typeface="Calibri"/>
              </a:rPr>
              <a:t> </a:t>
            </a:r>
            <a:r>
              <a:rPr sz="3000" b="1" spc="-5" dirty="0">
                <a:latin typeface="Calibri"/>
                <a:cs typeface="Calibri"/>
              </a:rPr>
              <a:t>abuse</a:t>
            </a:r>
            <a:endParaRPr sz="3000" b="1" dirty="0">
              <a:latin typeface="Calibri"/>
              <a:cs typeface="Calibri"/>
            </a:endParaRPr>
          </a:p>
          <a:p>
            <a:pPr marL="756285" lvl="1" indent="-286385">
              <a:lnSpc>
                <a:spcPct val="100000"/>
              </a:lnSpc>
              <a:spcBef>
                <a:spcPts val="325"/>
              </a:spcBef>
              <a:buFont typeface="Arial"/>
              <a:buChar char="–"/>
              <a:tabLst>
                <a:tab pos="756920" algn="l"/>
              </a:tabLst>
            </a:pPr>
            <a:r>
              <a:rPr sz="2600" b="1" spc="-5" dirty="0">
                <a:latin typeface="Calibri"/>
                <a:cs typeface="Calibri"/>
              </a:rPr>
              <a:t>Can’t </a:t>
            </a:r>
            <a:r>
              <a:rPr sz="2600" b="1" spc="-20" dirty="0">
                <a:latin typeface="Calibri"/>
                <a:cs typeface="Calibri"/>
              </a:rPr>
              <a:t>get </a:t>
            </a:r>
            <a:r>
              <a:rPr sz="2600" b="1" spc="-10" dirty="0">
                <a:latin typeface="Calibri"/>
                <a:cs typeface="Calibri"/>
              </a:rPr>
              <a:t>high on </a:t>
            </a:r>
            <a:r>
              <a:rPr sz="2600" b="1" spc="-20" dirty="0">
                <a:latin typeface="Calibri"/>
                <a:cs typeface="Calibri"/>
              </a:rPr>
              <a:t>naloxone, </a:t>
            </a:r>
            <a:r>
              <a:rPr sz="2600" b="1" spc="-5" dirty="0">
                <a:latin typeface="Calibri"/>
                <a:cs typeface="Calibri"/>
              </a:rPr>
              <a:t>can’t</a:t>
            </a:r>
            <a:r>
              <a:rPr sz="2600" b="1" spc="100" dirty="0">
                <a:latin typeface="Calibri"/>
                <a:cs typeface="Calibri"/>
              </a:rPr>
              <a:t> </a:t>
            </a:r>
            <a:r>
              <a:rPr sz="2600" b="1" spc="-15" dirty="0">
                <a:latin typeface="Calibri"/>
                <a:cs typeface="Calibri"/>
              </a:rPr>
              <a:t>overdose</a:t>
            </a:r>
            <a:endParaRPr sz="2600" b="1"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29EF-6901-295B-D37B-A6E38746DB37}"/>
              </a:ext>
            </a:extLst>
          </p:cNvPr>
          <p:cNvSpPr>
            <a:spLocks noGrp="1"/>
          </p:cNvSpPr>
          <p:nvPr>
            <p:ph type="title"/>
          </p:nvPr>
        </p:nvSpPr>
        <p:spPr>
          <a:xfrm>
            <a:off x="381000" y="304800"/>
            <a:ext cx="9372600" cy="1231106"/>
          </a:xfrm>
        </p:spPr>
        <p:txBody>
          <a:bodyPr/>
          <a:lstStyle/>
          <a:p>
            <a:r>
              <a:rPr lang="en-US" dirty="0"/>
              <a:t>____Department and Dispensing/Furnishing Naloxone</a:t>
            </a:r>
          </a:p>
        </p:txBody>
      </p:sp>
      <p:sp>
        <p:nvSpPr>
          <p:cNvPr id="3" name="Text Placeholder 2">
            <a:extLst>
              <a:ext uri="{FF2B5EF4-FFF2-40B4-BE49-F238E27FC236}">
                <a16:creationId xmlns:a16="http://schemas.microsoft.com/office/drawing/2014/main" id="{36A5A3B5-3970-FBBC-BB1A-1A7A6606EC0A}"/>
              </a:ext>
            </a:extLst>
          </p:cNvPr>
          <p:cNvSpPr>
            <a:spLocks noGrp="1"/>
          </p:cNvSpPr>
          <p:nvPr>
            <p:ph type="body" idx="1"/>
          </p:nvPr>
        </p:nvSpPr>
        <p:spPr>
          <a:xfrm>
            <a:off x="1027430" y="1752600"/>
            <a:ext cx="8003539" cy="4739759"/>
          </a:xfrm>
        </p:spPr>
        <p:txBody>
          <a:bodyPr/>
          <a:lstStyle/>
          <a:p>
            <a:pPr marL="285750" indent="-285750">
              <a:buFont typeface="Arial" panose="020B0604020202020204" pitchFamily="34" charset="0"/>
              <a:buChar char="•"/>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______ Department supports availability of naloxone to combat opioid overdoses </a:t>
            </a:r>
          </a:p>
          <a:p>
            <a:pPr marL="285750" indent="-285750">
              <a:buFont typeface="Arial" panose="020B0604020202020204" pitchFamily="34" charset="0"/>
              <a:buChar char="•"/>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With support from Project DAWN, ______ Department will provide Overdose Response Training and dispense or furnish naloxone </a:t>
            </a:r>
            <a:r>
              <a:rPr lang="en-US" b="1" dirty="0">
                <a:latin typeface="Times New Roman" panose="02020603050405020304" pitchFamily="18" charset="0"/>
                <a:ea typeface="Calibri" panose="020F0502020204030204" pitchFamily="34" charset="0"/>
                <a:cs typeface="Times New Roman" panose="02020603050405020304" pitchFamily="18" charset="0"/>
              </a:rPr>
              <a:t>free of charge</a:t>
            </a:r>
            <a:endParaRPr lang="en-US" b="1"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EMS personnel authorized to dispense naloxone must complete an initial training program and complete an annual review in accordance with the training program</a:t>
            </a:r>
          </a:p>
          <a:p>
            <a:endParaRPr lang="en-US" dirty="0"/>
          </a:p>
        </p:txBody>
      </p:sp>
    </p:spTree>
    <p:extLst>
      <p:ext uri="{BB962C8B-B14F-4D97-AF65-F5344CB8AC3E}">
        <p14:creationId xmlns:p14="http://schemas.microsoft.com/office/powerpoint/2010/main" val="3400018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7627" y="785876"/>
            <a:ext cx="7880984" cy="695325"/>
          </a:xfrm>
          <a:prstGeom prst="rect">
            <a:avLst/>
          </a:prstGeom>
        </p:spPr>
        <p:txBody>
          <a:bodyPr vert="horz" wrap="square" lIns="0" tIns="11430" rIns="0" bIns="0" rtlCol="0">
            <a:spAutoFit/>
          </a:bodyPr>
          <a:lstStyle/>
          <a:p>
            <a:pPr marL="12700" algn="ctr">
              <a:lnSpc>
                <a:spcPct val="100000"/>
              </a:lnSpc>
              <a:spcBef>
                <a:spcPts val="90"/>
              </a:spcBef>
            </a:pPr>
            <a:r>
              <a:rPr sz="4400" spc="-35" dirty="0"/>
              <a:t>Naloxone </a:t>
            </a:r>
            <a:r>
              <a:rPr sz="4400" spc="-20" dirty="0"/>
              <a:t>Continued…</a:t>
            </a:r>
            <a:endParaRPr sz="4400" dirty="0"/>
          </a:p>
        </p:txBody>
      </p:sp>
      <p:sp>
        <p:nvSpPr>
          <p:cNvPr id="4" name="object 4"/>
          <p:cNvSpPr txBox="1"/>
          <p:nvPr/>
        </p:nvSpPr>
        <p:spPr>
          <a:xfrm>
            <a:off x="993139" y="1676400"/>
            <a:ext cx="8061959" cy="5460469"/>
          </a:xfrm>
          <a:prstGeom prst="rect">
            <a:avLst/>
          </a:prstGeom>
        </p:spPr>
        <p:txBody>
          <a:bodyPr vert="horz" wrap="square" lIns="0" tIns="73660" rIns="0" bIns="0" rtlCol="0">
            <a:spAutoFit/>
          </a:bodyPr>
          <a:lstStyle/>
          <a:p>
            <a:pPr marL="356870" indent="-344170">
              <a:spcBef>
                <a:spcPts val="690"/>
              </a:spcBef>
              <a:buSzPct val="75000"/>
              <a:buFont typeface="Arial"/>
              <a:buChar char="•"/>
              <a:tabLst>
                <a:tab pos="423545" algn="l"/>
                <a:tab pos="424180" algn="l"/>
              </a:tabLst>
            </a:pPr>
            <a:r>
              <a:rPr lang="en-US" sz="3000" b="1" spc="-5" dirty="0">
                <a:cs typeface="Calibri"/>
              </a:rPr>
              <a:t>Lasts 30-90 minutes</a:t>
            </a:r>
          </a:p>
          <a:p>
            <a:pPr marL="814069" indent="-344170">
              <a:lnSpc>
                <a:spcPct val="100000"/>
              </a:lnSpc>
              <a:spcBef>
                <a:spcPts val="580"/>
              </a:spcBef>
              <a:buFont typeface="Arial"/>
              <a:buChar char="–"/>
              <a:tabLst>
                <a:tab pos="814069" algn="l"/>
                <a:tab pos="814705" algn="l"/>
              </a:tabLst>
            </a:pPr>
            <a:r>
              <a:rPr sz="3000" b="1" spc="-15" dirty="0">
                <a:cs typeface="Calibri"/>
              </a:rPr>
              <a:t>Heroin overdose </a:t>
            </a:r>
            <a:r>
              <a:rPr sz="3000" b="1" spc="-20" dirty="0">
                <a:cs typeface="Calibri"/>
              </a:rPr>
              <a:t>can </a:t>
            </a:r>
            <a:r>
              <a:rPr sz="3000" b="1" spc="-15" dirty="0">
                <a:cs typeface="Calibri"/>
              </a:rPr>
              <a:t>last </a:t>
            </a:r>
            <a:r>
              <a:rPr sz="3000" b="1" spc="-10" dirty="0">
                <a:cs typeface="Calibri"/>
              </a:rPr>
              <a:t>up </a:t>
            </a:r>
            <a:r>
              <a:rPr sz="3000" b="1" spc="-15" dirty="0">
                <a:cs typeface="Calibri"/>
              </a:rPr>
              <a:t>to </a:t>
            </a:r>
            <a:r>
              <a:rPr sz="3000" b="1" spc="-5" dirty="0">
                <a:cs typeface="Calibri"/>
              </a:rPr>
              <a:t>2</a:t>
            </a:r>
            <a:r>
              <a:rPr sz="3000" b="1" spc="175" dirty="0">
                <a:cs typeface="Calibri"/>
              </a:rPr>
              <a:t> </a:t>
            </a:r>
            <a:r>
              <a:rPr sz="3000" b="1" spc="-10" dirty="0">
                <a:cs typeface="Calibri"/>
              </a:rPr>
              <a:t>hours</a:t>
            </a:r>
            <a:endParaRPr sz="3000" b="1" dirty="0">
              <a:cs typeface="Calibri"/>
            </a:endParaRPr>
          </a:p>
          <a:p>
            <a:pPr marL="814069" marR="5080" indent="-344170">
              <a:lnSpc>
                <a:spcPct val="100000"/>
              </a:lnSpc>
              <a:spcBef>
                <a:spcPts val="475"/>
              </a:spcBef>
              <a:buFont typeface="Arial"/>
              <a:buChar char="–"/>
              <a:tabLst>
                <a:tab pos="814069" algn="l"/>
                <a:tab pos="814705" algn="l"/>
              </a:tabLst>
            </a:pPr>
            <a:r>
              <a:rPr sz="3000" b="1" spc="-10" dirty="0">
                <a:cs typeface="Calibri"/>
              </a:rPr>
              <a:t>Some opioids such </a:t>
            </a:r>
            <a:r>
              <a:rPr sz="3000" b="1" spc="-5" dirty="0">
                <a:cs typeface="Calibri"/>
              </a:rPr>
              <a:t>as Methadone </a:t>
            </a:r>
            <a:r>
              <a:rPr sz="3000" b="1" spc="-10" dirty="0">
                <a:cs typeface="Calibri"/>
              </a:rPr>
              <a:t>or </a:t>
            </a:r>
            <a:r>
              <a:rPr sz="3000" b="1" spc="-15" dirty="0">
                <a:cs typeface="Calibri"/>
              </a:rPr>
              <a:t>Oxycontin last </a:t>
            </a:r>
            <a:r>
              <a:rPr sz="3000" b="1" spc="-10" dirty="0">
                <a:cs typeface="Calibri"/>
              </a:rPr>
              <a:t>longer </a:t>
            </a:r>
            <a:r>
              <a:rPr sz="3000" b="1" spc="-5" dirty="0">
                <a:cs typeface="Calibri"/>
              </a:rPr>
              <a:t>than </a:t>
            </a:r>
            <a:r>
              <a:rPr sz="3000" b="1" spc="-15" dirty="0">
                <a:cs typeface="Calibri"/>
              </a:rPr>
              <a:t>heroin  </a:t>
            </a:r>
            <a:r>
              <a:rPr sz="3000" b="1" spc="-10" dirty="0">
                <a:cs typeface="Calibri"/>
              </a:rPr>
              <a:t>and </a:t>
            </a:r>
            <a:r>
              <a:rPr sz="3000" b="1" spc="-20" dirty="0">
                <a:cs typeface="Calibri"/>
              </a:rPr>
              <a:t>have </a:t>
            </a:r>
            <a:r>
              <a:rPr sz="3000" b="1" spc="-5" dirty="0">
                <a:cs typeface="Calibri"/>
              </a:rPr>
              <a:t>a </a:t>
            </a:r>
            <a:r>
              <a:rPr sz="3000" b="1" spc="-10" dirty="0">
                <a:cs typeface="Calibri"/>
              </a:rPr>
              <a:t>higher potential </a:t>
            </a:r>
            <a:r>
              <a:rPr sz="3000" b="1" spc="-25" dirty="0">
                <a:cs typeface="Calibri"/>
              </a:rPr>
              <a:t>for </a:t>
            </a:r>
            <a:r>
              <a:rPr sz="3000" b="1" spc="-15" dirty="0">
                <a:cs typeface="Calibri"/>
              </a:rPr>
              <a:t>overdose to </a:t>
            </a:r>
            <a:r>
              <a:rPr sz="3000" b="1" spc="-10" dirty="0">
                <a:cs typeface="Calibri"/>
              </a:rPr>
              <a:t>recur after </a:t>
            </a:r>
            <a:r>
              <a:rPr sz="3000" b="1" spc="-20" dirty="0">
                <a:cs typeface="Calibri"/>
              </a:rPr>
              <a:t>naloxone </a:t>
            </a:r>
            <a:r>
              <a:rPr sz="3000" b="1" spc="-10" dirty="0">
                <a:cs typeface="Calibri"/>
              </a:rPr>
              <a:t>has  </a:t>
            </a:r>
            <a:r>
              <a:rPr sz="3000" b="1" spc="-20" dirty="0">
                <a:cs typeface="Calibri"/>
              </a:rPr>
              <a:t>worn</a:t>
            </a:r>
            <a:r>
              <a:rPr sz="3000" b="1" spc="-70" dirty="0">
                <a:cs typeface="Calibri"/>
              </a:rPr>
              <a:t> </a:t>
            </a:r>
            <a:r>
              <a:rPr sz="3000" b="1" spc="-15" dirty="0">
                <a:cs typeface="Calibri"/>
              </a:rPr>
              <a:t>off</a:t>
            </a:r>
            <a:endParaRPr sz="3000" b="1" dirty="0">
              <a:cs typeface="Calibri"/>
            </a:endParaRPr>
          </a:p>
          <a:p>
            <a:pPr marL="356870" indent="-344170">
              <a:lnSpc>
                <a:spcPct val="100000"/>
              </a:lnSpc>
              <a:spcBef>
                <a:spcPts val="690"/>
              </a:spcBef>
              <a:buSzPct val="75000"/>
              <a:buFont typeface="Arial"/>
              <a:buChar char="•"/>
              <a:tabLst>
                <a:tab pos="423545" algn="l"/>
                <a:tab pos="424180" algn="l"/>
              </a:tabLst>
            </a:pPr>
            <a:r>
              <a:rPr sz="3000" b="1" spc="-5" dirty="0">
                <a:cs typeface="Calibri"/>
              </a:rPr>
              <a:t>An </a:t>
            </a:r>
            <a:r>
              <a:rPr sz="3000" b="1" spc="-25" dirty="0">
                <a:cs typeface="Calibri"/>
              </a:rPr>
              <a:t>overdose </a:t>
            </a:r>
            <a:r>
              <a:rPr sz="3000" b="1" spc="-5" dirty="0">
                <a:cs typeface="Calibri"/>
              </a:rPr>
              <a:t>victim </a:t>
            </a:r>
            <a:r>
              <a:rPr sz="3000" b="1" spc="-10" dirty="0">
                <a:cs typeface="Calibri"/>
              </a:rPr>
              <a:t>should </a:t>
            </a:r>
            <a:r>
              <a:rPr sz="3000" b="1" spc="-20" dirty="0">
                <a:cs typeface="Calibri"/>
              </a:rPr>
              <a:t>get </a:t>
            </a:r>
            <a:r>
              <a:rPr sz="3000" b="1" spc="-10" dirty="0">
                <a:cs typeface="Calibri"/>
              </a:rPr>
              <a:t>medical</a:t>
            </a:r>
            <a:r>
              <a:rPr sz="3000" b="1" spc="229" dirty="0">
                <a:cs typeface="Calibri"/>
              </a:rPr>
              <a:t> </a:t>
            </a:r>
            <a:r>
              <a:rPr sz="3000" b="1" spc="-30" dirty="0">
                <a:cs typeface="Calibri"/>
              </a:rPr>
              <a:t>care</a:t>
            </a:r>
            <a:endParaRPr sz="3000" b="1" dirty="0">
              <a:cs typeface="Calibri"/>
            </a:endParaRPr>
          </a:p>
          <a:p>
            <a:pPr marL="756285" marR="408940" indent="-287020">
              <a:lnSpc>
                <a:spcPct val="100000"/>
              </a:lnSpc>
              <a:spcBef>
                <a:spcPts val="550"/>
              </a:spcBef>
              <a:tabLst>
                <a:tab pos="756285" algn="l"/>
              </a:tabLst>
            </a:pPr>
            <a:r>
              <a:rPr sz="3000" b="1" spc="-5" dirty="0">
                <a:cs typeface="Arial"/>
              </a:rPr>
              <a:t>–	</a:t>
            </a:r>
            <a:r>
              <a:rPr sz="3000" b="1" spc="-50" dirty="0">
                <a:cs typeface="Calibri"/>
              </a:rPr>
              <a:t>Taking </a:t>
            </a:r>
            <a:r>
              <a:rPr sz="3000" b="1" spc="-25" dirty="0">
                <a:cs typeface="Calibri"/>
              </a:rPr>
              <a:t>more </a:t>
            </a:r>
            <a:r>
              <a:rPr sz="3000" b="1" spc="-10" dirty="0">
                <a:cs typeface="Calibri"/>
              </a:rPr>
              <a:t>drugs right after being given  </a:t>
            </a:r>
            <a:r>
              <a:rPr lang="en-US" sz="3000" b="1" spc="-20" dirty="0" err="1">
                <a:cs typeface="Calibri"/>
              </a:rPr>
              <a:t>N</a:t>
            </a:r>
            <a:r>
              <a:rPr sz="3000" b="1" spc="-20" dirty="0" err="1">
                <a:cs typeface="Calibri"/>
              </a:rPr>
              <a:t>arcan</a:t>
            </a:r>
            <a:r>
              <a:rPr sz="3000" b="1" spc="-20" dirty="0">
                <a:cs typeface="Calibri"/>
              </a:rPr>
              <a:t> </a:t>
            </a:r>
            <a:r>
              <a:rPr sz="3000" b="1" spc="-5" dirty="0">
                <a:cs typeface="Calibri"/>
              </a:rPr>
              <a:t>will </a:t>
            </a:r>
            <a:r>
              <a:rPr sz="3000" b="1" spc="-10" dirty="0">
                <a:cs typeface="Calibri"/>
              </a:rPr>
              <a:t>not alleviate </a:t>
            </a:r>
            <a:r>
              <a:rPr sz="3000" b="1" spc="-20" dirty="0">
                <a:cs typeface="Calibri"/>
              </a:rPr>
              <a:t>withdrawal  symptoms, </a:t>
            </a:r>
            <a:r>
              <a:rPr sz="3000" b="1" spc="-10" dirty="0">
                <a:cs typeface="Calibri"/>
              </a:rPr>
              <a:t>but </a:t>
            </a:r>
            <a:r>
              <a:rPr sz="3000" b="1" spc="-35" dirty="0">
                <a:cs typeface="Calibri"/>
              </a:rPr>
              <a:t>make</a:t>
            </a:r>
            <a:r>
              <a:rPr lang="en-US" sz="3000" b="1" spc="-35" dirty="0">
                <a:cs typeface="Calibri"/>
              </a:rPr>
              <a:t>s</a:t>
            </a:r>
            <a:r>
              <a:rPr sz="3000" b="1" spc="-35" dirty="0">
                <a:cs typeface="Calibri"/>
              </a:rPr>
              <a:t> </a:t>
            </a:r>
            <a:r>
              <a:rPr sz="3000" b="1" spc="-20" dirty="0">
                <a:cs typeface="Calibri"/>
              </a:rPr>
              <a:t>recurrence </a:t>
            </a:r>
            <a:r>
              <a:rPr sz="3000" b="1" spc="-10" dirty="0">
                <a:cs typeface="Calibri"/>
              </a:rPr>
              <a:t>of  </a:t>
            </a:r>
            <a:r>
              <a:rPr sz="3000" b="1" spc="-25" dirty="0">
                <a:cs typeface="Calibri"/>
              </a:rPr>
              <a:t>overdose more</a:t>
            </a:r>
            <a:r>
              <a:rPr sz="3000" b="1" spc="80" dirty="0">
                <a:cs typeface="Calibri"/>
              </a:rPr>
              <a:t> </a:t>
            </a:r>
            <a:r>
              <a:rPr sz="3000" b="1" spc="-20" dirty="0">
                <a:cs typeface="Calibri"/>
              </a:rPr>
              <a:t>likely</a:t>
            </a:r>
            <a:endParaRPr sz="3000" b="1" dirty="0">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8939" y="648715"/>
            <a:ext cx="6698615" cy="629018"/>
          </a:xfrm>
          <a:prstGeom prst="rect">
            <a:avLst/>
          </a:prstGeom>
        </p:spPr>
        <p:txBody>
          <a:bodyPr vert="horz" wrap="square" lIns="0" tIns="13335" rIns="0" bIns="0" rtlCol="0">
            <a:spAutoFit/>
          </a:bodyPr>
          <a:lstStyle/>
          <a:p>
            <a:pPr marL="2258695" marR="5080" indent="-2246630" algn="ctr">
              <a:lnSpc>
                <a:spcPct val="100000"/>
              </a:lnSpc>
              <a:spcBef>
                <a:spcPts val="105"/>
              </a:spcBef>
              <a:tabLst>
                <a:tab pos="2956560" algn="l"/>
              </a:tabLst>
            </a:pPr>
            <a:r>
              <a:rPr lang="en-US" dirty="0" err="1"/>
              <a:t>Opioid</a:t>
            </a:r>
            <a:r>
              <a:rPr lang="en-US" dirty="0"/>
              <a:t> </a:t>
            </a:r>
            <a:r>
              <a:rPr lang="en-US" spc="-10" dirty="0"/>
              <a:t>OD </a:t>
            </a:r>
            <a:r>
              <a:rPr lang="en-US" spc="-15" dirty="0"/>
              <a:t>Recognition</a:t>
            </a:r>
            <a:endParaRPr spc="-10" dirty="0"/>
          </a:p>
        </p:txBody>
      </p:sp>
      <p:sp>
        <p:nvSpPr>
          <p:cNvPr id="3" name="object 3"/>
          <p:cNvSpPr txBox="1"/>
          <p:nvPr/>
        </p:nvSpPr>
        <p:spPr>
          <a:xfrm>
            <a:off x="993139" y="1676400"/>
            <a:ext cx="7106920" cy="5518177"/>
          </a:xfrm>
          <a:prstGeom prst="rect">
            <a:avLst/>
          </a:prstGeom>
        </p:spPr>
        <p:txBody>
          <a:bodyPr vert="horz" wrap="square" lIns="0" tIns="11430" rIns="0" bIns="0" rtlCol="0">
            <a:spAutoFit/>
          </a:bodyPr>
          <a:lstStyle/>
          <a:p>
            <a:pPr marL="469900" indent="-182880">
              <a:lnSpc>
                <a:spcPct val="100000"/>
              </a:lnSpc>
              <a:spcBef>
                <a:spcPts val="1150"/>
              </a:spcBef>
              <a:buClr>
                <a:srgbClr val="318EC4"/>
              </a:buClr>
              <a:buFont typeface="Arial"/>
              <a:buChar char="•"/>
              <a:tabLst>
                <a:tab pos="469900" algn="l"/>
              </a:tabLst>
            </a:pPr>
            <a:r>
              <a:rPr lang="en-US" sz="2600" b="1" spc="-5" dirty="0">
                <a:latin typeface="Calibri"/>
                <a:cs typeface="Calibri"/>
              </a:rPr>
              <a:t>Cyanosis </a:t>
            </a:r>
            <a:r>
              <a:rPr sz="2600" b="1" spc="-10" dirty="0">
                <a:latin typeface="Calibri"/>
                <a:cs typeface="Calibri"/>
              </a:rPr>
              <a:t>(usually </a:t>
            </a:r>
            <a:r>
              <a:rPr sz="2600" b="1" spc="-5" dirty="0">
                <a:latin typeface="Calibri"/>
                <a:cs typeface="Calibri"/>
              </a:rPr>
              <a:t>lips </a:t>
            </a:r>
            <a:r>
              <a:rPr sz="2600" b="1" spc="-10" dirty="0">
                <a:latin typeface="Calibri"/>
                <a:cs typeface="Calibri"/>
              </a:rPr>
              <a:t>and fingertips </a:t>
            </a:r>
            <a:r>
              <a:rPr sz="2600" b="1" spc="-15" dirty="0">
                <a:latin typeface="Calibri"/>
                <a:cs typeface="Calibri"/>
              </a:rPr>
              <a:t>show</a:t>
            </a:r>
            <a:r>
              <a:rPr sz="2600" b="1" spc="290" dirty="0">
                <a:latin typeface="Calibri"/>
                <a:cs typeface="Calibri"/>
              </a:rPr>
              <a:t> </a:t>
            </a:r>
            <a:r>
              <a:rPr sz="2600" b="1" spc="-20" dirty="0">
                <a:latin typeface="Calibri"/>
                <a:cs typeface="Calibri"/>
              </a:rPr>
              <a:t>first)</a:t>
            </a:r>
            <a:endParaRPr sz="2600" b="1" dirty="0">
              <a:latin typeface="Calibri"/>
              <a:cs typeface="Calibri"/>
            </a:endParaRPr>
          </a:p>
          <a:p>
            <a:pPr marL="469900" indent="-182880">
              <a:lnSpc>
                <a:spcPct val="100000"/>
              </a:lnSpc>
              <a:spcBef>
                <a:spcPts val="480"/>
              </a:spcBef>
              <a:buClr>
                <a:srgbClr val="318EC4"/>
              </a:buClr>
              <a:buFont typeface="Arial"/>
              <a:buChar char="•"/>
              <a:tabLst>
                <a:tab pos="469900" algn="l"/>
              </a:tabLst>
            </a:pPr>
            <a:r>
              <a:rPr lang="en-US" sz="2600" b="1" spc="-5" dirty="0">
                <a:latin typeface="Calibri"/>
                <a:cs typeface="Calibri"/>
              </a:rPr>
              <a:t>Pinpoint pupils</a:t>
            </a:r>
          </a:p>
          <a:p>
            <a:pPr marL="469900" indent="-182880">
              <a:lnSpc>
                <a:spcPct val="100000"/>
              </a:lnSpc>
              <a:spcBef>
                <a:spcPts val="480"/>
              </a:spcBef>
              <a:buClr>
                <a:srgbClr val="318EC4"/>
              </a:buClr>
              <a:buFont typeface="Arial"/>
              <a:buChar char="•"/>
              <a:tabLst>
                <a:tab pos="469900" algn="l"/>
              </a:tabLst>
            </a:pPr>
            <a:r>
              <a:rPr lang="en-US" sz="2600" b="1" spc="-5" dirty="0">
                <a:latin typeface="Calibri"/>
                <a:cs typeface="Calibri"/>
              </a:rPr>
              <a:t>Hypotension</a:t>
            </a:r>
            <a:endParaRPr sz="2600" b="1" dirty="0">
              <a:latin typeface="Calibri"/>
              <a:cs typeface="Calibri"/>
            </a:endParaRPr>
          </a:p>
          <a:p>
            <a:pPr marL="469900" indent="-182880">
              <a:lnSpc>
                <a:spcPct val="100000"/>
              </a:lnSpc>
              <a:spcBef>
                <a:spcPts val="480"/>
              </a:spcBef>
              <a:buClr>
                <a:srgbClr val="318EC4"/>
              </a:buClr>
              <a:buFont typeface="Arial"/>
              <a:buChar char="•"/>
              <a:tabLst>
                <a:tab pos="469900" algn="l"/>
              </a:tabLst>
            </a:pPr>
            <a:r>
              <a:rPr sz="2600" b="1" spc="-20" dirty="0">
                <a:latin typeface="Calibri"/>
                <a:cs typeface="Calibri"/>
              </a:rPr>
              <a:t>Face </a:t>
            </a:r>
            <a:r>
              <a:rPr sz="2600" b="1" spc="-10" dirty="0">
                <a:latin typeface="Calibri"/>
                <a:cs typeface="Calibri"/>
              </a:rPr>
              <a:t>pale</a:t>
            </a:r>
            <a:endParaRPr sz="2600" b="1" dirty="0">
              <a:latin typeface="Calibri"/>
              <a:cs typeface="Calibri"/>
            </a:endParaRPr>
          </a:p>
          <a:p>
            <a:pPr marL="469900" indent="-182880">
              <a:lnSpc>
                <a:spcPct val="100000"/>
              </a:lnSpc>
              <a:spcBef>
                <a:spcPts val="480"/>
              </a:spcBef>
              <a:buClr>
                <a:srgbClr val="318EC4"/>
              </a:buClr>
              <a:buFont typeface="Arial"/>
              <a:buChar char="•"/>
              <a:tabLst>
                <a:tab pos="469900" algn="l"/>
              </a:tabLst>
            </a:pPr>
            <a:r>
              <a:rPr sz="2600" b="1" spc="-5" dirty="0">
                <a:latin typeface="Calibri"/>
                <a:cs typeface="Calibri"/>
              </a:rPr>
              <a:t>Pulse </a:t>
            </a:r>
            <a:r>
              <a:rPr sz="2600" b="1" spc="-45" dirty="0">
                <a:latin typeface="Calibri"/>
                <a:cs typeface="Calibri"/>
              </a:rPr>
              <a:t>slow, </a:t>
            </a:r>
            <a:r>
              <a:rPr sz="2600" b="1" spc="-15" dirty="0">
                <a:latin typeface="Calibri"/>
                <a:cs typeface="Calibri"/>
              </a:rPr>
              <a:t>erratic, </a:t>
            </a:r>
            <a:r>
              <a:rPr sz="2600" b="1" spc="-10" dirty="0">
                <a:latin typeface="Calibri"/>
                <a:cs typeface="Calibri"/>
              </a:rPr>
              <a:t>or </a:t>
            </a:r>
            <a:r>
              <a:rPr lang="en-US" sz="2600" b="1" spc="-10" dirty="0">
                <a:latin typeface="Calibri"/>
                <a:cs typeface="Calibri"/>
              </a:rPr>
              <a:t>absent</a:t>
            </a:r>
            <a:endParaRPr sz="2600" b="1" dirty="0">
              <a:latin typeface="Calibri"/>
              <a:cs typeface="Calibri"/>
            </a:endParaRPr>
          </a:p>
          <a:p>
            <a:pPr marL="469900" indent="-182880">
              <a:lnSpc>
                <a:spcPct val="100000"/>
              </a:lnSpc>
              <a:spcBef>
                <a:spcPts val="480"/>
              </a:spcBef>
              <a:buClr>
                <a:srgbClr val="318EC4"/>
              </a:buClr>
              <a:buFont typeface="Arial"/>
              <a:buChar char="•"/>
              <a:tabLst>
                <a:tab pos="469900" algn="l"/>
              </a:tabLst>
            </a:pPr>
            <a:r>
              <a:rPr lang="en-US" sz="2600" b="1" spc="-15" dirty="0">
                <a:latin typeface="Calibri"/>
                <a:cs typeface="Calibri"/>
              </a:rPr>
              <a:t>Emesis</a:t>
            </a:r>
            <a:endParaRPr sz="2600" b="1" dirty="0">
              <a:latin typeface="Calibri"/>
              <a:cs typeface="Calibri"/>
            </a:endParaRPr>
          </a:p>
          <a:p>
            <a:pPr marL="469900" indent="-182880">
              <a:lnSpc>
                <a:spcPct val="100000"/>
              </a:lnSpc>
              <a:spcBef>
                <a:spcPts val="480"/>
              </a:spcBef>
              <a:buClr>
                <a:srgbClr val="318EC4"/>
              </a:buClr>
              <a:buFont typeface="Arial"/>
              <a:buChar char="•"/>
              <a:tabLst>
                <a:tab pos="469900" algn="l"/>
              </a:tabLst>
            </a:pPr>
            <a:r>
              <a:rPr lang="en-US" sz="2600" b="1" spc="-15" dirty="0">
                <a:latin typeface="Calibri"/>
                <a:cs typeface="Calibri"/>
              </a:rPr>
              <a:t>Drowsiness, stupor, or coma</a:t>
            </a:r>
            <a:endParaRPr sz="2600" b="1" dirty="0">
              <a:latin typeface="Calibri"/>
              <a:cs typeface="Calibri"/>
            </a:endParaRPr>
          </a:p>
          <a:p>
            <a:pPr marL="469900" indent="-182880">
              <a:lnSpc>
                <a:spcPct val="100000"/>
              </a:lnSpc>
              <a:spcBef>
                <a:spcPts val="480"/>
              </a:spcBef>
              <a:buClr>
                <a:srgbClr val="318EC4"/>
              </a:buClr>
              <a:buFont typeface="Arial"/>
              <a:buChar char="•"/>
              <a:tabLst>
                <a:tab pos="469900" algn="l"/>
              </a:tabLst>
            </a:pPr>
            <a:r>
              <a:rPr lang="en-US" sz="2600" b="1" spc="-15" dirty="0">
                <a:latin typeface="Calibri"/>
                <a:cs typeface="Calibri"/>
              </a:rPr>
              <a:t>Respirations</a:t>
            </a:r>
            <a:r>
              <a:rPr sz="2600" b="1" spc="-15" dirty="0">
                <a:latin typeface="Calibri"/>
                <a:cs typeface="Calibri"/>
              </a:rPr>
              <a:t> </a:t>
            </a:r>
            <a:r>
              <a:rPr sz="2600" b="1" spc="-45" dirty="0">
                <a:latin typeface="Calibri"/>
                <a:cs typeface="Calibri"/>
              </a:rPr>
              <a:t>slow, </a:t>
            </a:r>
            <a:r>
              <a:rPr sz="2600" b="1" spc="-25" dirty="0">
                <a:latin typeface="Calibri"/>
                <a:cs typeface="Calibri"/>
              </a:rPr>
              <a:t>irregular, </a:t>
            </a:r>
            <a:r>
              <a:rPr sz="2600" b="1" spc="-10" dirty="0">
                <a:latin typeface="Calibri"/>
                <a:cs typeface="Calibri"/>
              </a:rPr>
              <a:t>or </a:t>
            </a:r>
            <a:r>
              <a:rPr lang="en-US" sz="2600" b="1" spc="-10" dirty="0">
                <a:latin typeface="Calibri"/>
                <a:cs typeface="Calibri"/>
              </a:rPr>
              <a:t>apneic</a:t>
            </a:r>
          </a:p>
          <a:p>
            <a:pPr marL="469900" indent="-182880">
              <a:lnSpc>
                <a:spcPct val="100000"/>
              </a:lnSpc>
              <a:spcBef>
                <a:spcPts val="480"/>
              </a:spcBef>
              <a:buClr>
                <a:srgbClr val="318EC4"/>
              </a:buClr>
              <a:buFont typeface="Arial"/>
              <a:buChar char="•"/>
              <a:tabLst>
                <a:tab pos="469900" algn="l"/>
              </a:tabLst>
            </a:pPr>
            <a:r>
              <a:rPr lang="en-US" sz="2600" b="1" spc="-10" dirty="0">
                <a:latin typeface="Calibri"/>
                <a:cs typeface="Calibri"/>
              </a:rPr>
              <a:t>Track marks</a:t>
            </a:r>
          </a:p>
          <a:p>
            <a:pPr marL="469900" indent="-182880">
              <a:lnSpc>
                <a:spcPct val="100000"/>
              </a:lnSpc>
              <a:spcBef>
                <a:spcPts val="480"/>
              </a:spcBef>
              <a:buClr>
                <a:srgbClr val="318EC4"/>
              </a:buClr>
              <a:buFont typeface="Arial"/>
              <a:buChar char="•"/>
              <a:tabLst>
                <a:tab pos="469900" algn="l"/>
              </a:tabLst>
            </a:pPr>
            <a:r>
              <a:rPr lang="en-US" sz="2600" b="1" dirty="0">
                <a:latin typeface="Calibri"/>
                <a:cs typeface="Calibri"/>
              </a:rPr>
              <a:t>Drugs or drug paraphernalia</a:t>
            </a:r>
          </a:p>
          <a:p>
            <a:pPr marL="469900" indent="-182880">
              <a:lnSpc>
                <a:spcPct val="100000"/>
              </a:lnSpc>
              <a:spcBef>
                <a:spcPts val="480"/>
              </a:spcBef>
              <a:buClr>
                <a:srgbClr val="318EC4"/>
              </a:buClr>
              <a:buFont typeface="Arial"/>
              <a:buChar char="•"/>
              <a:tabLst>
                <a:tab pos="469900" algn="l"/>
              </a:tabLst>
            </a:pPr>
            <a:r>
              <a:rPr lang="en-US" sz="2600" b="1" dirty="0">
                <a:latin typeface="Calibri"/>
                <a:cs typeface="Calibri"/>
              </a:rPr>
              <a:t>Bystander statements</a:t>
            </a:r>
          </a:p>
          <a:p>
            <a:pPr marL="469900" indent="-182880">
              <a:lnSpc>
                <a:spcPct val="100000"/>
              </a:lnSpc>
              <a:spcBef>
                <a:spcPts val="480"/>
              </a:spcBef>
              <a:buClr>
                <a:srgbClr val="318EC4"/>
              </a:buClr>
              <a:buFont typeface="Arial"/>
              <a:buChar char="•"/>
              <a:tabLst>
                <a:tab pos="469900" algn="l"/>
              </a:tabLst>
            </a:pPr>
            <a:r>
              <a:rPr lang="en-US" sz="2600" b="1" dirty="0">
                <a:latin typeface="Calibri"/>
                <a:cs typeface="Calibri"/>
              </a:rPr>
              <a:t>Patient history</a:t>
            </a:r>
            <a:endParaRPr sz="2600" b="1" dirty="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648715"/>
            <a:ext cx="8763000" cy="1367682"/>
          </a:xfrm>
          <a:prstGeom prst="rect">
            <a:avLst/>
          </a:prstGeom>
        </p:spPr>
        <p:txBody>
          <a:bodyPr vert="horz" wrap="square" lIns="0" tIns="13335" rIns="0" bIns="0" rtlCol="0">
            <a:spAutoFit/>
          </a:bodyPr>
          <a:lstStyle/>
          <a:p>
            <a:pPr marL="2465705" marR="5080" indent="-2167255">
              <a:lnSpc>
                <a:spcPct val="100000"/>
              </a:lnSpc>
              <a:spcBef>
                <a:spcPts val="105"/>
              </a:spcBef>
            </a:pPr>
            <a:r>
              <a:rPr sz="4400" dirty="0">
                <a:latin typeface="Calibri"/>
                <a:cs typeface="Calibri"/>
              </a:rPr>
              <a:t>House </a:t>
            </a:r>
            <a:r>
              <a:rPr sz="4400" spc="-5" dirty="0">
                <a:latin typeface="Calibri"/>
                <a:cs typeface="Calibri"/>
              </a:rPr>
              <a:t>Bill </a:t>
            </a:r>
            <a:r>
              <a:rPr sz="4400" dirty="0">
                <a:latin typeface="Calibri"/>
                <a:cs typeface="Calibri"/>
              </a:rPr>
              <a:t>110 (Good</a:t>
            </a:r>
            <a:r>
              <a:rPr sz="4400" spc="-160" dirty="0">
                <a:latin typeface="Calibri"/>
                <a:cs typeface="Calibri"/>
              </a:rPr>
              <a:t> </a:t>
            </a:r>
            <a:r>
              <a:rPr sz="4400" spc="-10" dirty="0">
                <a:latin typeface="Calibri"/>
                <a:cs typeface="Calibri"/>
              </a:rPr>
              <a:t>Samaritan)  </a:t>
            </a:r>
            <a:r>
              <a:rPr sz="4400" spc="-15" dirty="0">
                <a:latin typeface="Calibri"/>
                <a:cs typeface="Calibri"/>
              </a:rPr>
              <a:t>Protections</a:t>
            </a:r>
          </a:p>
        </p:txBody>
      </p:sp>
      <p:sp>
        <p:nvSpPr>
          <p:cNvPr id="3" name="object 3"/>
          <p:cNvSpPr txBox="1"/>
          <p:nvPr/>
        </p:nvSpPr>
        <p:spPr>
          <a:xfrm>
            <a:off x="990600" y="2133600"/>
            <a:ext cx="7953375" cy="5225148"/>
          </a:xfrm>
          <a:prstGeom prst="rect">
            <a:avLst/>
          </a:prstGeom>
        </p:spPr>
        <p:txBody>
          <a:bodyPr vert="horz" wrap="square" lIns="0" tIns="13335" rIns="0" bIns="0" rtlCol="0">
            <a:spAutoFit/>
          </a:bodyPr>
          <a:lstStyle/>
          <a:p>
            <a:pPr marL="356870" indent="-344170">
              <a:lnSpc>
                <a:spcPct val="100000"/>
              </a:lnSpc>
              <a:spcBef>
                <a:spcPts val="105"/>
              </a:spcBef>
              <a:buFont typeface="Arial"/>
              <a:buChar char="•"/>
              <a:tabLst>
                <a:tab pos="421005" algn="l"/>
                <a:tab pos="421640" algn="l"/>
              </a:tabLst>
            </a:pPr>
            <a:r>
              <a:rPr lang="en-US" sz="3200" b="1" spc="-10" dirty="0">
                <a:cs typeface="Calibri"/>
              </a:rPr>
              <a:t>“Good </a:t>
            </a:r>
            <a:r>
              <a:rPr lang="en-US" sz="3200" b="1" spc="-5" dirty="0">
                <a:cs typeface="Calibri"/>
              </a:rPr>
              <a:t>Samaritan”</a:t>
            </a:r>
            <a:r>
              <a:rPr lang="en-US" sz="3200" b="1" spc="-65" dirty="0">
                <a:cs typeface="Calibri"/>
              </a:rPr>
              <a:t> </a:t>
            </a:r>
            <a:r>
              <a:rPr lang="en-US" sz="3200" b="1" dirty="0">
                <a:cs typeface="Calibri"/>
              </a:rPr>
              <a:t>immunity</a:t>
            </a:r>
            <a:endParaRPr lang="en-US" sz="3200" dirty="0">
              <a:cs typeface="Calibri"/>
            </a:endParaRPr>
          </a:p>
          <a:p>
            <a:pPr marL="356870" marR="5080" indent="-344170">
              <a:lnSpc>
                <a:spcPts val="3200"/>
              </a:lnSpc>
              <a:spcBef>
                <a:spcPts val="505"/>
              </a:spcBef>
              <a:buFont typeface="Arial"/>
              <a:buChar char="•"/>
              <a:tabLst>
                <a:tab pos="356870" algn="l"/>
                <a:tab pos="357505" algn="l"/>
              </a:tabLst>
            </a:pPr>
            <a:r>
              <a:rPr lang="en-US" sz="3200" b="1" spc="-5" dirty="0">
                <a:cs typeface="Calibri"/>
              </a:rPr>
              <a:t>I</a:t>
            </a:r>
            <a:r>
              <a:rPr lang="en-US" sz="3200" b="1" dirty="0">
                <a:cs typeface="Calibri"/>
              </a:rPr>
              <a:t>mmunity </a:t>
            </a:r>
            <a:r>
              <a:rPr lang="en-US" sz="3200" b="1" spc="-5" dirty="0">
                <a:cs typeface="Calibri"/>
              </a:rPr>
              <a:t>from prosecution </a:t>
            </a:r>
            <a:r>
              <a:rPr lang="en-US" sz="3200" b="1" spc="-15" dirty="0">
                <a:cs typeface="Calibri"/>
              </a:rPr>
              <a:t>for </a:t>
            </a:r>
            <a:r>
              <a:rPr lang="en-US" sz="3200" b="1" dirty="0">
                <a:cs typeface="Calibri"/>
              </a:rPr>
              <a:t>a minor </a:t>
            </a:r>
            <a:r>
              <a:rPr lang="en-US" sz="3200" b="1" spc="-5" dirty="0">
                <a:cs typeface="Calibri"/>
              </a:rPr>
              <a:t>drug  </a:t>
            </a:r>
            <a:r>
              <a:rPr lang="en-US" sz="3200" b="1" dirty="0">
                <a:cs typeface="Calibri"/>
              </a:rPr>
              <a:t>possession </a:t>
            </a:r>
            <a:r>
              <a:rPr lang="en-US" sz="3200" b="1" spc="-10" dirty="0">
                <a:cs typeface="Calibri"/>
              </a:rPr>
              <a:t>offense </a:t>
            </a:r>
            <a:r>
              <a:rPr lang="en-US" sz="3200" b="1" dirty="0">
                <a:cs typeface="Calibri"/>
              </a:rPr>
              <a:t>if </a:t>
            </a:r>
            <a:r>
              <a:rPr lang="en-US" sz="3200" b="1" spc="-10" dirty="0">
                <a:cs typeface="Calibri"/>
              </a:rPr>
              <a:t>person </a:t>
            </a:r>
            <a:r>
              <a:rPr lang="en-US" sz="3200" b="1" dirty="0">
                <a:cs typeface="Calibri"/>
              </a:rPr>
              <a:t>is </a:t>
            </a:r>
            <a:r>
              <a:rPr lang="en-US" sz="3200" b="1" spc="-5" dirty="0">
                <a:cs typeface="Calibri"/>
              </a:rPr>
              <a:t>seeking </a:t>
            </a:r>
            <a:r>
              <a:rPr lang="en-US" sz="3200" b="1" dirty="0">
                <a:cs typeface="Calibri"/>
              </a:rPr>
              <a:t>or </a:t>
            </a:r>
            <a:r>
              <a:rPr lang="en-US" sz="3200" b="1" spc="-5" dirty="0">
                <a:cs typeface="Calibri"/>
              </a:rPr>
              <a:t>obtaining medical  assistance </a:t>
            </a:r>
            <a:r>
              <a:rPr lang="en-US" sz="3200" b="1" spc="-15" dirty="0">
                <a:cs typeface="Calibri"/>
              </a:rPr>
              <a:t>for </a:t>
            </a:r>
            <a:r>
              <a:rPr lang="en-US" sz="3200" b="1" dirty="0">
                <a:cs typeface="Calibri"/>
              </a:rPr>
              <a:t>a </a:t>
            </a:r>
            <a:r>
              <a:rPr lang="en-US" sz="3200" b="1" spc="-5" dirty="0">
                <a:cs typeface="Calibri"/>
              </a:rPr>
              <a:t>drug overdose, provided that, </a:t>
            </a:r>
            <a:r>
              <a:rPr lang="en-US" sz="3200" b="1" dirty="0">
                <a:cs typeface="Calibri"/>
              </a:rPr>
              <a:t>within thirty </a:t>
            </a:r>
            <a:r>
              <a:rPr lang="en-US" sz="3200" b="1" spc="-20" dirty="0">
                <a:cs typeface="Calibri"/>
              </a:rPr>
              <a:t>days </a:t>
            </a:r>
            <a:r>
              <a:rPr lang="en-US" sz="3200" b="1" dirty="0">
                <a:cs typeface="Calibri"/>
              </a:rPr>
              <a:t>of </a:t>
            </a:r>
            <a:r>
              <a:rPr lang="en-US" sz="3200" b="1" spc="-5" dirty="0">
                <a:cs typeface="Calibri"/>
              </a:rPr>
              <a:t>seeking </a:t>
            </a:r>
            <a:r>
              <a:rPr lang="en-US" sz="3200" b="1" dirty="0">
                <a:cs typeface="Calibri"/>
              </a:rPr>
              <a:t>or </a:t>
            </a:r>
            <a:r>
              <a:rPr lang="en-US" sz="3200" b="1" spc="-5" dirty="0">
                <a:cs typeface="Calibri"/>
              </a:rPr>
              <a:t>obtaining </a:t>
            </a:r>
            <a:r>
              <a:rPr lang="en-US" sz="3200" b="1" dirty="0">
                <a:cs typeface="Calibri"/>
              </a:rPr>
              <a:t>the </a:t>
            </a:r>
            <a:r>
              <a:rPr lang="en-US" sz="3200" b="1" spc="-5" dirty="0">
                <a:cs typeface="Calibri"/>
              </a:rPr>
              <a:t>assistance, </a:t>
            </a:r>
            <a:r>
              <a:rPr lang="en-US" sz="3200" b="1" dirty="0">
                <a:cs typeface="Calibri"/>
              </a:rPr>
              <a:t>the </a:t>
            </a:r>
            <a:r>
              <a:rPr lang="en-US" sz="3200" b="1" spc="-10" dirty="0">
                <a:cs typeface="Calibri"/>
              </a:rPr>
              <a:t>person </a:t>
            </a:r>
            <a:r>
              <a:rPr lang="en-US" sz="3200" b="1" spc="-5" dirty="0">
                <a:cs typeface="Calibri"/>
              </a:rPr>
              <a:t>obtains </a:t>
            </a:r>
            <a:r>
              <a:rPr lang="en-US" sz="3200" b="1" dirty="0">
                <a:cs typeface="Calibri"/>
              </a:rPr>
              <a:t>a </a:t>
            </a:r>
            <a:r>
              <a:rPr lang="en-US" sz="3200" b="1" spc="-5" dirty="0">
                <a:cs typeface="Calibri"/>
              </a:rPr>
              <a:t>screening </a:t>
            </a:r>
            <a:r>
              <a:rPr lang="en-US" sz="3200" b="1" dirty="0">
                <a:cs typeface="Calibri"/>
              </a:rPr>
              <a:t>and </a:t>
            </a:r>
            <a:r>
              <a:rPr lang="en-US" sz="3200" b="1" spc="-20" dirty="0">
                <a:cs typeface="Calibri"/>
              </a:rPr>
              <a:t>referral </a:t>
            </a:r>
            <a:r>
              <a:rPr lang="en-US" sz="3200" b="1" spc="-15" dirty="0">
                <a:cs typeface="Calibri"/>
              </a:rPr>
              <a:t>for </a:t>
            </a:r>
            <a:r>
              <a:rPr lang="en-US" sz="3200" b="1" dirty="0">
                <a:cs typeface="Calibri"/>
              </a:rPr>
              <a:t>a </a:t>
            </a:r>
            <a:r>
              <a:rPr lang="en-US" sz="3200" b="1" spc="-5" dirty="0">
                <a:cs typeface="Calibri"/>
              </a:rPr>
              <a:t>drug screening </a:t>
            </a:r>
            <a:r>
              <a:rPr lang="en-US" sz="3200" b="1" dirty="0">
                <a:cs typeface="Calibri"/>
              </a:rPr>
              <a:t>and </a:t>
            </a:r>
            <a:r>
              <a:rPr lang="en-US" sz="3200" b="1" spc="-5" dirty="0">
                <a:cs typeface="Calibri"/>
              </a:rPr>
              <a:t>treatment. </a:t>
            </a:r>
            <a:r>
              <a:rPr lang="en-US" sz="3200" b="1" dirty="0">
                <a:cs typeface="Calibri"/>
              </a:rPr>
              <a:t>No </a:t>
            </a:r>
            <a:r>
              <a:rPr lang="en-US" sz="3200" b="1" spc="-10" dirty="0">
                <a:cs typeface="Calibri"/>
              </a:rPr>
              <a:t>person </a:t>
            </a:r>
            <a:r>
              <a:rPr lang="en-US" sz="3200" b="1" spc="-5" dirty="0">
                <a:cs typeface="Calibri"/>
              </a:rPr>
              <a:t>shall be </a:t>
            </a:r>
            <a:r>
              <a:rPr lang="en-US" sz="3200" b="1" spc="-15" dirty="0">
                <a:cs typeface="Calibri"/>
              </a:rPr>
              <a:t>granted </a:t>
            </a:r>
            <a:r>
              <a:rPr lang="en-US" sz="3200" b="1" spc="-5" dirty="0">
                <a:cs typeface="Calibri"/>
              </a:rPr>
              <a:t>such </a:t>
            </a:r>
            <a:r>
              <a:rPr lang="en-US" sz="3200" b="1" dirty="0">
                <a:cs typeface="Calibri"/>
              </a:rPr>
              <a:t>immunity more than </a:t>
            </a:r>
            <a:r>
              <a:rPr lang="en-US" sz="3200" b="1" spc="-5" dirty="0">
                <a:cs typeface="Calibri"/>
              </a:rPr>
              <a:t>two</a:t>
            </a:r>
            <a:r>
              <a:rPr lang="en-US" sz="3200" b="1" spc="-114" dirty="0">
                <a:cs typeface="Calibri"/>
              </a:rPr>
              <a:t> </a:t>
            </a:r>
            <a:r>
              <a:rPr lang="en-US" sz="3200" b="1" dirty="0">
                <a:cs typeface="Calibri"/>
              </a:rPr>
              <a:t>times.</a:t>
            </a:r>
          </a:p>
          <a:p>
            <a:pPr marL="356870" marR="12065" indent="-344170">
              <a:lnSpc>
                <a:spcPts val="3200"/>
              </a:lnSpc>
              <a:spcBef>
                <a:spcPts val="525"/>
              </a:spcBef>
              <a:buFont typeface="Arial"/>
              <a:buChar char="•"/>
              <a:tabLst>
                <a:tab pos="356870" algn="l"/>
                <a:tab pos="357505" algn="l"/>
              </a:tabLst>
            </a:pPr>
            <a:r>
              <a:rPr lang="en-US" sz="3200" b="1" dirty="0">
                <a:cs typeface="Calibri"/>
              </a:rPr>
              <a:t>C</a:t>
            </a:r>
            <a:r>
              <a:rPr lang="en-US" sz="3200" b="1" spc="-5" dirty="0">
                <a:cs typeface="Calibri"/>
              </a:rPr>
              <a:t>ourts and parole boards </a:t>
            </a:r>
            <a:r>
              <a:rPr lang="en-US" sz="3200" b="1" spc="-10" dirty="0">
                <a:cs typeface="Calibri"/>
              </a:rPr>
              <a:t>to </a:t>
            </a:r>
            <a:r>
              <a:rPr lang="en-US" sz="3200" b="1" spc="-5" dirty="0">
                <a:cs typeface="Calibri"/>
              </a:rPr>
              <a:t>consider ordering </a:t>
            </a:r>
            <a:r>
              <a:rPr lang="en-US" sz="3200" b="1" spc="-10" dirty="0">
                <a:cs typeface="Calibri"/>
              </a:rPr>
              <a:t>person to </a:t>
            </a:r>
            <a:r>
              <a:rPr lang="en-US" sz="3200" b="1" spc="-5" dirty="0">
                <a:cs typeface="Calibri"/>
              </a:rPr>
              <a:t>drug  treatment </a:t>
            </a:r>
            <a:r>
              <a:rPr lang="en-US" sz="3200" b="1" spc="-10" dirty="0">
                <a:cs typeface="Calibri"/>
              </a:rPr>
              <a:t>program.</a:t>
            </a:r>
            <a:endParaRPr sz="2200" b="1" dirty="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pPr algn="ctr"/>
            <a:r>
              <a:rPr lang="en-US" dirty="0"/>
              <a:t>Responsibilities</a:t>
            </a:r>
          </a:p>
        </p:txBody>
      </p:sp>
      <p:sp>
        <p:nvSpPr>
          <p:cNvPr id="3" name="TextBox 2"/>
          <p:cNvSpPr txBox="1"/>
          <p:nvPr/>
        </p:nvSpPr>
        <p:spPr>
          <a:xfrm>
            <a:off x="990600" y="2057400"/>
            <a:ext cx="8763000" cy="2954655"/>
          </a:xfrm>
          <a:prstGeom prst="rect">
            <a:avLst/>
          </a:prstGeom>
          <a:noFill/>
        </p:spPr>
        <p:txBody>
          <a:bodyPr wrap="square" rtlCol="0">
            <a:spAutoFit/>
          </a:bodyPr>
          <a:lstStyle/>
          <a:p>
            <a:r>
              <a:rPr lang="en-US" sz="2800" b="1" dirty="0"/>
              <a:t>Your agency is responsible for:</a:t>
            </a:r>
          </a:p>
          <a:p>
            <a:pPr marL="742950" lvl="1" indent="-285750">
              <a:buFont typeface="Arial" panose="020B0604020202020204" pitchFamily="34" charset="0"/>
              <a:buChar char="•"/>
            </a:pPr>
            <a:r>
              <a:rPr lang="en-US" sz="2800" b="1" dirty="0"/>
              <a:t>Ensuring that DAWN Kits are properly stocked prior to dispensing/furnishing </a:t>
            </a:r>
          </a:p>
          <a:p>
            <a:pPr marL="742950" lvl="1" indent="-285750">
              <a:buFont typeface="Arial" panose="020B0604020202020204" pitchFamily="34" charset="0"/>
              <a:buChar char="•"/>
            </a:pPr>
            <a:r>
              <a:rPr lang="en-US" sz="2800" b="1" dirty="0"/>
              <a:t>Ensuring personnel are trained</a:t>
            </a:r>
          </a:p>
          <a:p>
            <a:pPr marL="742950" lvl="1" indent="-285750">
              <a:buFont typeface="Arial" panose="020B0604020202020204" pitchFamily="34" charset="0"/>
              <a:buChar char="•"/>
            </a:pPr>
            <a:r>
              <a:rPr lang="en-US" sz="2800" b="1" dirty="0"/>
              <a:t>Maintaining logs and naloxone inventory</a:t>
            </a:r>
          </a:p>
          <a:p>
            <a:pPr marL="742950" lvl="1" indent="-285750">
              <a:buFont typeface="Arial" panose="020B0604020202020204" pitchFamily="34" charset="0"/>
              <a:buChar char="•"/>
            </a:pPr>
            <a:r>
              <a:rPr lang="en-US" sz="2800" b="1" dirty="0"/>
              <a:t>Reviewing and revising Standing Order as necessary</a:t>
            </a:r>
          </a:p>
          <a:p>
            <a:endParaRPr lang="en-US" dirty="0"/>
          </a:p>
        </p:txBody>
      </p:sp>
    </p:spTree>
    <p:extLst>
      <p:ext uri="{BB962C8B-B14F-4D97-AF65-F5344CB8AC3E}">
        <p14:creationId xmlns:p14="http://schemas.microsoft.com/office/powerpoint/2010/main" val="346537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pPr algn="ctr"/>
            <a:r>
              <a:rPr lang="en-US" dirty="0"/>
              <a:t>Miscellaneous</a:t>
            </a:r>
          </a:p>
        </p:txBody>
      </p:sp>
      <p:sp>
        <p:nvSpPr>
          <p:cNvPr id="3" name="TextBox 2"/>
          <p:cNvSpPr txBox="1"/>
          <p:nvPr/>
        </p:nvSpPr>
        <p:spPr>
          <a:xfrm>
            <a:off x="990600" y="1609635"/>
            <a:ext cx="7848600" cy="5878532"/>
          </a:xfrm>
          <a:prstGeom prst="rect">
            <a:avLst/>
          </a:prstGeom>
          <a:noFill/>
        </p:spPr>
        <p:txBody>
          <a:bodyPr wrap="square" rtlCol="0">
            <a:spAutoFit/>
          </a:bodyPr>
          <a:lstStyle/>
          <a:p>
            <a:pPr marL="342900" lvl="2" indent="-342900">
              <a:spcBef>
                <a:spcPts val="1200"/>
              </a:spcBef>
              <a:spcAft>
                <a:spcPts val="1200"/>
              </a:spcAft>
              <a:buFont typeface="Arial" panose="020B0604020202020204" pitchFamily="34" charset="0"/>
              <a:buChar char="•"/>
            </a:pPr>
            <a:r>
              <a:rPr lang="en-US" sz="2400" b="1" dirty="0"/>
              <a:t>If someone calls 911 requesting an ambulance to dispense/furnish a Project DAWN Kit to them, dispatch should advise that kits are available at local pharmacies and other community locations</a:t>
            </a:r>
          </a:p>
          <a:p>
            <a:pPr marL="342900" lvl="2" indent="-342900">
              <a:spcBef>
                <a:spcPts val="1200"/>
              </a:spcBef>
              <a:spcAft>
                <a:spcPts val="1200"/>
              </a:spcAft>
              <a:buFont typeface="Arial" panose="020B0604020202020204" pitchFamily="34" charset="0"/>
              <a:buChar char="•"/>
            </a:pPr>
            <a:r>
              <a:rPr lang="en-US" sz="2400" b="1" dirty="0"/>
              <a:t>While on a medical emergency call, if you are approached by someone with no relation to the call that you are on, asking about the Project DAWN Kits, advise them you are medically treating a patient</a:t>
            </a:r>
          </a:p>
          <a:p>
            <a:pPr marL="342900" lvl="2" indent="-342900">
              <a:spcBef>
                <a:spcPts val="1200"/>
              </a:spcBef>
              <a:spcAft>
                <a:spcPts val="1200"/>
              </a:spcAft>
              <a:buFont typeface="Arial" panose="020B0604020202020204" pitchFamily="34" charset="0"/>
              <a:buChar char="•"/>
            </a:pPr>
            <a:r>
              <a:rPr lang="en-US" sz="2400" b="1" dirty="0"/>
              <a:t>By law, EMS personnel (or any authorized person) must instruct the individual to whom naloxone is dispensed to summon emergency services as soon as practicable when the lay person uses naloxone</a:t>
            </a:r>
            <a:endParaRPr lang="en-US" sz="2400" dirty="0"/>
          </a:p>
          <a:p>
            <a:pPr marL="342900" lvl="2" indent="-342900">
              <a:buFont typeface="Arial" panose="020B0604020202020204" pitchFamily="34" charset="0"/>
              <a:buChar char="•"/>
            </a:pPr>
            <a:endParaRPr lang="en-US" sz="2000" b="1" dirty="0"/>
          </a:p>
          <a:p>
            <a:endParaRPr lang="en-US" dirty="0"/>
          </a:p>
        </p:txBody>
      </p:sp>
    </p:spTree>
    <p:extLst>
      <p:ext uri="{BB962C8B-B14F-4D97-AF65-F5344CB8AC3E}">
        <p14:creationId xmlns:p14="http://schemas.microsoft.com/office/powerpoint/2010/main" val="440482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09420" y="2815844"/>
            <a:ext cx="6636384" cy="1365758"/>
          </a:xfrm>
          <a:prstGeom prst="rect">
            <a:avLst/>
          </a:prstGeom>
        </p:spPr>
        <p:txBody>
          <a:bodyPr vert="horz" wrap="square" lIns="0" tIns="11430" rIns="0" bIns="0" rtlCol="0">
            <a:spAutoFit/>
          </a:bodyPr>
          <a:lstStyle/>
          <a:p>
            <a:pPr algn="ctr">
              <a:lnSpc>
                <a:spcPct val="100000"/>
              </a:lnSpc>
            </a:pPr>
            <a:r>
              <a:rPr sz="4400" b="1" spc="-10" dirty="0">
                <a:latin typeface="Calibri"/>
                <a:cs typeface="Calibri"/>
              </a:rPr>
              <a:t>TRAINING </a:t>
            </a:r>
            <a:r>
              <a:rPr sz="4400" b="1" spc="-130" dirty="0">
                <a:latin typeface="Calibri"/>
                <a:cs typeface="Calibri"/>
              </a:rPr>
              <a:t>LAY</a:t>
            </a:r>
            <a:r>
              <a:rPr sz="4400" b="1" spc="25" dirty="0">
                <a:latin typeface="Calibri"/>
                <a:cs typeface="Calibri"/>
              </a:rPr>
              <a:t> </a:t>
            </a:r>
            <a:r>
              <a:rPr sz="4400" b="1" spc="-20" dirty="0">
                <a:latin typeface="Calibri"/>
                <a:cs typeface="Calibri"/>
              </a:rPr>
              <a:t>PERSONS</a:t>
            </a:r>
            <a:endParaRPr lang="en-US" sz="4400" b="1" spc="-20" dirty="0">
              <a:latin typeface="Calibri"/>
              <a:cs typeface="Calibri"/>
            </a:endParaRPr>
          </a:p>
          <a:p>
            <a:pPr algn="ctr">
              <a:lnSpc>
                <a:spcPct val="100000"/>
              </a:lnSpc>
            </a:pPr>
            <a:r>
              <a:rPr lang="en-US" sz="4400" b="1" spc="-20" dirty="0">
                <a:latin typeface="Calibri"/>
                <a:cs typeface="Calibri"/>
              </a:rPr>
              <a:t>(next presentation)</a:t>
            </a:r>
            <a:endParaRPr sz="4400" dirty="0">
              <a:latin typeface="Calibri"/>
              <a:cs typeface="Calibri"/>
            </a:endParaRPr>
          </a:p>
        </p:txBody>
      </p:sp>
      <p:sp>
        <p:nvSpPr>
          <p:cNvPr id="3" name="object 3"/>
          <p:cNvSpPr/>
          <p:nvPr/>
        </p:nvSpPr>
        <p:spPr>
          <a:xfrm>
            <a:off x="4114800" y="4800600"/>
            <a:ext cx="1901952" cy="2505456"/>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002023" y="1143000"/>
            <a:ext cx="2142744" cy="1435608"/>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r>
              <a:rPr lang="en-US" dirty="0"/>
              <a:t>Training for Lay Individuals</a:t>
            </a:r>
          </a:p>
        </p:txBody>
      </p:sp>
      <p:sp>
        <p:nvSpPr>
          <p:cNvPr id="3" name="Text Placeholder 2"/>
          <p:cNvSpPr>
            <a:spLocks noGrp="1"/>
          </p:cNvSpPr>
          <p:nvPr>
            <p:ph type="body" idx="1"/>
          </p:nvPr>
        </p:nvSpPr>
        <p:spPr>
          <a:xfrm>
            <a:off x="1066800" y="1476056"/>
            <a:ext cx="8003539" cy="2462213"/>
          </a:xfrm>
        </p:spPr>
        <p:txBody>
          <a:bodyPr/>
          <a:lstStyle/>
          <a:p>
            <a:r>
              <a:rPr lang="en-US" sz="3200" b="1" dirty="0"/>
              <a:t>Personnel must provide education and training to individuals to whom they dispense or furnish Overdose Prevention Kits (Project DAWN Kits) on the specified topics per OBP and Standing Order</a:t>
            </a:r>
          </a:p>
        </p:txBody>
      </p:sp>
    </p:spTree>
    <p:extLst>
      <p:ext uri="{BB962C8B-B14F-4D97-AF65-F5344CB8AC3E}">
        <p14:creationId xmlns:p14="http://schemas.microsoft.com/office/powerpoint/2010/main" val="702250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rtlCol="0">
            <a:spAutoFit/>
          </a:bodyPr>
          <a:lstStyle/>
          <a:p>
            <a:pPr marL="1459865" marR="5080" indent="-981710">
              <a:lnSpc>
                <a:spcPct val="100000"/>
              </a:lnSpc>
              <a:spcBef>
                <a:spcPts val="105"/>
              </a:spcBef>
            </a:pPr>
            <a:r>
              <a:rPr spc="-65" dirty="0"/>
              <a:t>FAQ: </a:t>
            </a:r>
            <a:r>
              <a:rPr dirty="0"/>
              <a:t>Does </a:t>
            </a:r>
            <a:r>
              <a:rPr spc="-5" dirty="0"/>
              <a:t>providing </a:t>
            </a:r>
            <a:r>
              <a:rPr spc="-20" dirty="0"/>
              <a:t>naloxone  encourage </a:t>
            </a:r>
            <a:r>
              <a:rPr dirty="0"/>
              <a:t>drug</a:t>
            </a:r>
            <a:r>
              <a:rPr spc="-35" dirty="0"/>
              <a:t> </a:t>
            </a:r>
            <a:r>
              <a:rPr dirty="0"/>
              <a:t>use?</a:t>
            </a:r>
          </a:p>
        </p:txBody>
      </p:sp>
      <p:sp>
        <p:nvSpPr>
          <p:cNvPr id="3" name="object 3"/>
          <p:cNvSpPr txBox="1"/>
          <p:nvPr/>
        </p:nvSpPr>
        <p:spPr>
          <a:xfrm>
            <a:off x="3896232" y="2217228"/>
            <a:ext cx="2256029" cy="1382395"/>
          </a:xfrm>
          <a:prstGeom prst="rect">
            <a:avLst/>
          </a:prstGeom>
        </p:spPr>
        <p:txBody>
          <a:bodyPr vert="horz" wrap="square" lIns="0" tIns="12700" rIns="0" bIns="0" rtlCol="0">
            <a:spAutoFit/>
          </a:bodyPr>
          <a:lstStyle/>
          <a:p>
            <a:pPr marL="12700">
              <a:lnSpc>
                <a:spcPct val="100000"/>
              </a:lnSpc>
              <a:spcBef>
                <a:spcPts val="100"/>
              </a:spcBef>
            </a:pPr>
            <a:r>
              <a:rPr sz="8900" b="1" spc="-5" dirty="0">
                <a:latin typeface="Copperplate Gothic Bold" panose="020E0705020206020404" pitchFamily="34" charset="0"/>
                <a:cs typeface="Engravers MT"/>
              </a:rPr>
              <a:t>No!</a:t>
            </a:r>
            <a:endParaRPr sz="8900" b="1" dirty="0">
              <a:latin typeface="Copperplate Gothic Bold" panose="020E0705020206020404" pitchFamily="34" charset="0"/>
              <a:cs typeface="Engravers MT"/>
            </a:endParaRPr>
          </a:p>
        </p:txBody>
      </p:sp>
      <p:sp>
        <p:nvSpPr>
          <p:cNvPr id="4" name="object 4"/>
          <p:cNvSpPr/>
          <p:nvPr/>
        </p:nvSpPr>
        <p:spPr>
          <a:xfrm>
            <a:off x="3896231" y="3428999"/>
            <a:ext cx="2256030" cy="45719"/>
          </a:xfrm>
          <a:custGeom>
            <a:avLst/>
            <a:gdLst/>
            <a:ahLst/>
            <a:cxnLst/>
            <a:rect l="l" t="t" r="r" b="b"/>
            <a:pathLst>
              <a:path w="2658110">
                <a:moveTo>
                  <a:pt x="0" y="0"/>
                </a:moveTo>
                <a:lnTo>
                  <a:pt x="2657855" y="0"/>
                </a:lnTo>
              </a:path>
            </a:pathLst>
          </a:custGeom>
          <a:ln w="54864">
            <a:solidFill>
              <a:srgbClr val="000000"/>
            </a:solidFill>
          </a:ln>
        </p:spPr>
        <p:txBody>
          <a:bodyPr wrap="square" lIns="0" tIns="0" rIns="0" bIns="0" rtlCol="0"/>
          <a:lstStyle/>
          <a:p>
            <a:endParaRPr/>
          </a:p>
        </p:txBody>
      </p:sp>
      <p:sp>
        <p:nvSpPr>
          <p:cNvPr id="5" name="object 5"/>
          <p:cNvSpPr txBox="1"/>
          <p:nvPr/>
        </p:nvSpPr>
        <p:spPr>
          <a:xfrm>
            <a:off x="1051052" y="3922267"/>
            <a:ext cx="7946390" cy="2943113"/>
          </a:xfrm>
          <a:prstGeom prst="rect">
            <a:avLst/>
          </a:prstGeom>
        </p:spPr>
        <p:txBody>
          <a:bodyPr vert="horz" wrap="square" lIns="0" tIns="102870" rIns="0" bIns="0" rtlCol="0">
            <a:spAutoFit/>
          </a:bodyPr>
          <a:lstStyle/>
          <a:p>
            <a:pPr marL="353695" marR="304800" indent="-340995">
              <a:lnSpc>
                <a:spcPts val="2980"/>
              </a:lnSpc>
              <a:spcBef>
                <a:spcPts val="810"/>
              </a:spcBef>
              <a:buFont typeface="Arial"/>
              <a:buChar char="•"/>
              <a:tabLst>
                <a:tab pos="353695" algn="l"/>
                <a:tab pos="354330" algn="l"/>
              </a:tabLst>
            </a:pPr>
            <a:r>
              <a:rPr sz="3100" b="1" spc="-55" dirty="0">
                <a:latin typeface="Calibri"/>
                <a:cs typeface="Calibri"/>
              </a:rPr>
              <a:t>Two </a:t>
            </a:r>
            <a:r>
              <a:rPr sz="3100" b="1" spc="-10" dirty="0">
                <a:latin typeface="Calibri"/>
                <a:cs typeface="Calibri"/>
              </a:rPr>
              <a:t>studies </a:t>
            </a:r>
            <a:r>
              <a:rPr sz="3100" b="1" spc="-30" dirty="0">
                <a:latin typeface="Calibri"/>
                <a:cs typeface="Calibri"/>
              </a:rPr>
              <a:t>have </a:t>
            </a:r>
            <a:r>
              <a:rPr sz="3100" b="1" spc="-15" dirty="0">
                <a:latin typeface="Calibri"/>
                <a:cs typeface="Calibri"/>
              </a:rPr>
              <a:t>reported </a:t>
            </a:r>
            <a:r>
              <a:rPr sz="3100" b="1" spc="-5" dirty="0">
                <a:latin typeface="Calibri"/>
                <a:cs typeface="Calibri"/>
              </a:rPr>
              <a:t>a </a:t>
            </a:r>
            <a:r>
              <a:rPr sz="3100" b="1" spc="-10" dirty="0">
                <a:latin typeface="Calibri"/>
                <a:cs typeface="Calibri"/>
              </a:rPr>
              <a:t>decrease in self  </a:t>
            </a:r>
            <a:r>
              <a:rPr sz="3100" b="1" spc="-15" dirty="0">
                <a:latin typeface="Calibri"/>
                <a:cs typeface="Calibri"/>
              </a:rPr>
              <a:t>reported </a:t>
            </a:r>
            <a:r>
              <a:rPr sz="3100" b="1" spc="-10" dirty="0">
                <a:latin typeface="Calibri"/>
                <a:cs typeface="Calibri"/>
              </a:rPr>
              <a:t>drug use </a:t>
            </a:r>
            <a:r>
              <a:rPr sz="3100" b="1" spc="-20" dirty="0">
                <a:latin typeface="Calibri"/>
                <a:cs typeface="Calibri"/>
              </a:rPr>
              <a:t>after </a:t>
            </a:r>
            <a:r>
              <a:rPr sz="3100" b="1" spc="-5" dirty="0">
                <a:latin typeface="Calibri"/>
                <a:cs typeface="Calibri"/>
              </a:rPr>
              <a:t>participation in </a:t>
            </a:r>
            <a:r>
              <a:rPr sz="3100" b="1" spc="-10" dirty="0">
                <a:latin typeface="Calibri"/>
                <a:cs typeface="Calibri"/>
              </a:rPr>
              <a:t>OEND  </a:t>
            </a:r>
            <a:r>
              <a:rPr sz="3100" b="1" spc="-20" dirty="0">
                <a:latin typeface="Calibri"/>
                <a:cs typeface="Calibri"/>
              </a:rPr>
              <a:t>programs</a:t>
            </a:r>
            <a:endParaRPr sz="3100" b="1" dirty="0">
              <a:latin typeface="Calibri"/>
              <a:cs typeface="Calibri"/>
            </a:endParaRPr>
          </a:p>
          <a:p>
            <a:pPr>
              <a:lnSpc>
                <a:spcPct val="100000"/>
              </a:lnSpc>
              <a:spcBef>
                <a:spcPts val="10"/>
              </a:spcBef>
              <a:buFont typeface="Arial"/>
              <a:buChar char="•"/>
            </a:pPr>
            <a:endParaRPr sz="3450" b="1" dirty="0">
              <a:latin typeface="Times New Roman"/>
              <a:cs typeface="Times New Roman"/>
            </a:endParaRPr>
          </a:p>
          <a:p>
            <a:pPr marL="353695" marR="5080" indent="-340995">
              <a:lnSpc>
                <a:spcPts val="2980"/>
              </a:lnSpc>
              <a:buFont typeface="Arial"/>
              <a:buChar char="•"/>
              <a:tabLst>
                <a:tab pos="353695" algn="l"/>
                <a:tab pos="354330" algn="l"/>
              </a:tabLst>
            </a:pPr>
            <a:r>
              <a:rPr sz="3100" b="1" dirty="0">
                <a:latin typeface="Calibri"/>
                <a:cs typeface="Calibri"/>
              </a:rPr>
              <a:t>In </a:t>
            </a:r>
            <a:r>
              <a:rPr sz="3100" b="1" spc="-25" dirty="0">
                <a:latin typeface="Calibri"/>
                <a:cs typeface="Calibri"/>
              </a:rPr>
              <a:t>fact, </a:t>
            </a:r>
            <a:r>
              <a:rPr sz="3100" b="1" spc="-5" dirty="0">
                <a:latin typeface="Calibri"/>
                <a:cs typeface="Calibri"/>
              </a:rPr>
              <a:t>in </a:t>
            </a:r>
            <a:r>
              <a:rPr sz="3100" b="1" spc="-10" dirty="0">
                <a:latin typeface="Calibri"/>
                <a:cs typeface="Calibri"/>
              </a:rPr>
              <a:t>one stud</a:t>
            </a:r>
            <a:r>
              <a:rPr lang="en-US" sz="3100" b="1" spc="-10" dirty="0">
                <a:latin typeface="Calibri"/>
                <a:cs typeface="Calibri"/>
              </a:rPr>
              <a:t>y</a:t>
            </a:r>
            <a:r>
              <a:rPr sz="3100" b="1" spc="-10" dirty="0">
                <a:latin typeface="Calibri"/>
                <a:cs typeface="Calibri"/>
              </a:rPr>
              <a:t> it </a:t>
            </a:r>
            <a:r>
              <a:rPr sz="3100" b="1" spc="-20" dirty="0">
                <a:latin typeface="Calibri"/>
                <a:cs typeface="Calibri"/>
              </a:rPr>
              <a:t>was </a:t>
            </a:r>
            <a:r>
              <a:rPr sz="3100" b="1" spc="-15" dirty="0">
                <a:latin typeface="Calibri"/>
                <a:cs typeface="Calibri"/>
              </a:rPr>
              <a:t>reported  </a:t>
            </a:r>
            <a:r>
              <a:rPr sz="3100" b="1" spc="-10" dirty="0">
                <a:latin typeface="Calibri"/>
                <a:cs typeface="Calibri"/>
              </a:rPr>
              <a:t>that </a:t>
            </a:r>
            <a:r>
              <a:rPr sz="3100" b="1" spc="-5" dirty="0">
                <a:latin typeface="Calibri"/>
                <a:cs typeface="Calibri"/>
              </a:rPr>
              <a:t>26% of injection </a:t>
            </a:r>
            <a:r>
              <a:rPr sz="3100" b="1" spc="-10" dirty="0">
                <a:latin typeface="Calibri"/>
                <a:cs typeface="Calibri"/>
              </a:rPr>
              <a:t>drug </a:t>
            </a:r>
            <a:r>
              <a:rPr sz="3100" b="1" spc="-20" dirty="0">
                <a:latin typeface="Calibri"/>
                <a:cs typeface="Calibri"/>
              </a:rPr>
              <a:t>users </a:t>
            </a:r>
            <a:r>
              <a:rPr sz="3100" b="1" spc="-15" dirty="0">
                <a:latin typeface="Calibri"/>
                <a:cs typeface="Calibri"/>
              </a:rPr>
              <a:t>sought  treatment </a:t>
            </a:r>
            <a:r>
              <a:rPr sz="3100" b="1" spc="-5" dirty="0">
                <a:latin typeface="Calibri"/>
                <a:cs typeface="Calibri"/>
              </a:rPr>
              <a:t>within 30 </a:t>
            </a:r>
            <a:r>
              <a:rPr sz="3100" b="1" spc="-25" dirty="0">
                <a:latin typeface="Calibri"/>
                <a:cs typeface="Calibri"/>
              </a:rPr>
              <a:t>days </a:t>
            </a:r>
            <a:r>
              <a:rPr sz="3100" b="1" spc="-5" dirty="0">
                <a:latin typeface="Calibri"/>
                <a:cs typeface="Calibri"/>
              </a:rPr>
              <a:t>of their </a:t>
            </a:r>
            <a:r>
              <a:rPr sz="3100" b="1" spc="-15" dirty="0">
                <a:latin typeface="Calibri"/>
                <a:cs typeface="Calibri"/>
              </a:rPr>
              <a:t>last</a:t>
            </a:r>
            <a:r>
              <a:rPr sz="3100" b="1" spc="25" dirty="0">
                <a:latin typeface="Calibri"/>
                <a:cs typeface="Calibri"/>
              </a:rPr>
              <a:t> </a:t>
            </a:r>
            <a:r>
              <a:rPr sz="3100" b="1" spc="-20" dirty="0">
                <a:latin typeface="Calibri"/>
                <a:cs typeface="Calibri"/>
              </a:rPr>
              <a:t>overdose</a:t>
            </a:r>
            <a:endParaRPr sz="3100" b="1" dirty="0">
              <a:latin typeface="Calibri"/>
              <a:cs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3180" y="648715"/>
            <a:ext cx="7430770" cy="2670175"/>
          </a:xfrm>
          <a:prstGeom prst="rect">
            <a:avLst/>
          </a:prstGeom>
        </p:spPr>
        <p:txBody>
          <a:bodyPr vert="horz" wrap="square" lIns="0" tIns="13335" rIns="0" bIns="0" rtlCol="0">
            <a:spAutoFit/>
          </a:bodyPr>
          <a:lstStyle/>
          <a:p>
            <a:pPr marL="12065" marR="5080" indent="635" algn="ctr">
              <a:lnSpc>
                <a:spcPct val="100000"/>
              </a:lnSpc>
              <a:spcBef>
                <a:spcPts val="105"/>
              </a:spcBef>
            </a:pPr>
            <a:r>
              <a:rPr spc="-65" dirty="0"/>
              <a:t>FAQ: </a:t>
            </a:r>
            <a:r>
              <a:rPr dirty="0"/>
              <a:t>Do </a:t>
            </a:r>
            <a:r>
              <a:rPr spc="-20" dirty="0"/>
              <a:t>naloxone </a:t>
            </a:r>
            <a:r>
              <a:rPr dirty="0"/>
              <a:t>distribution  </a:t>
            </a:r>
            <a:r>
              <a:rPr spc="-20" dirty="0"/>
              <a:t>programs </a:t>
            </a:r>
            <a:r>
              <a:rPr spc="-15" dirty="0"/>
              <a:t>really </a:t>
            </a:r>
            <a:r>
              <a:rPr spc="-35" dirty="0"/>
              <a:t>make </a:t>
            </a:r>
            <a:r>
              <a:rPr dirty="0"/>
              <a:t>a</a:t>
            </a:r>
            <a:r>
              <a:rPr spc="15" dirty="0"/>
              <a:t> </a:t>
            </a:r>
            <a:r>
              <a:rPr spc="-10" dirty="0"/>
              <a:t>difference?</a:t>
            </a:r>
          </a:p>
          <a:p>
            <a:pPr marL="635" algn="ctr">
              <a:lnSpc>
                <a:spcPct val="100000"/>
              </a:lnSpc>
              <a:spcBef>
                <a:spcPts val="1610"/>
              </a:spcBef>
            </a:pPr>
            <a:r>
              <a:rPr sz="8000" spc="-60" dirty="0">
                <a:latin typeface="Copperplate Gothic Bold"/>
                <a:cs typeface="Copperplate Gothic Bold"/>
              </a:rPr>
              <a:t>Yes!</a:t>
            </a:r>
            <a:endParaRPr sz="8000" dirty="0">
              <a:latin typeface="Copperplate Gothic Bold"/>
              <a:cs typeface="Copperplate Gothic Bold"/>
            </a:endParaRPr>
          </a:p>
        </p:txBody>
      </p:sp>
      <p:sp>
        <p:nvSpPr>
          <p:cNvPr id="3" name="object 3"/>
          <p:cNvSpPr/>
          <p:nvPr/>
        </p:nvSpPr>
        <p:spPr>
          <a:xfrm>
            <a:off x="3849623" y="3229355"/>
            <a:ext cx="2359660" cy="0"/>
          </a:xfrm>
          <a:custGeom>
            <a:avLst/>
            <a:gdLst/>
            <a:ahLst/>
            <a:cxnLst/>
            <a:rect l="l" t="t" r="r" b="b"/>
            <a:pathLst>
              <a:path w="2359660">
                <a:moveTo>
                  <a:pt x="0" y="0"/>
                </a:moveTo>
                <a:lnTo>
                  <a:pt x="2359152" y="0"/>
                </a:lnTo>
              </a:path>
            </a:pathLst>
          </a:custGeom>
          <a:ln w="51815">
            <a:solidFill>
              <a:srgbClr val="000000"/>
            </a:solidFill>
          </a:ln>
        </p:spPr>
        <p:txBody>
          <a:bodyPr wrap="square" lIns="0" tIns="0" rIns="0" bIns="0" rtlCol="0"/>
          <a:lstStyle/>
          <a:p>
            <a:endParaRPr/>
          </a:p>
        </p:txBody>
      </p:sp>
      <p:sp>
        <p:nvSpPr>
          <p:cNvPr id="4" name="object 4"/>
          <p:cNvSpPr txBox="1">
            <a:spLocks noGrp="1"/>
          </p:cNvSpPr>
          <p:nvPr>
            <p:ph type="body" idx="1"/>
          </p:nvPr>
        </p:nvSpPr>
        <p:spPr>
          <a:xfrm>
            <a:off x="1027430" y="1708200"/>
            <a:ext cx="8003539" cy="3369076"/>
          </a:xfrm>
          <a:prstGeom prst="rect">
            <a:avLst/>
          </a:prstGeom>
        </p:spPr>
        <p:txBody>
          <a:bodyPr vert="horz" wrap="square" lIns="0" tIns="1783283" rIns="0" bIns="0" rtlCol="0">
            <a:spAutoFit/>
          </a:bodyPr>
          <a:lstStyle/>
          <a:p>
            <a:pPr marL="8255" marR="5080" indent="94615" algn="ctr">
              <a:lnSpc>
                <a:spcPct val="91200"/>
              </a:lnSpc>
              <a:spcBef>
                <a:spcPts val="400"/>
              </a:spcBef>
            </a:pPr>
            <a:r>
              <a:rPr b="1" spc="-15" dirty="0"/>
              <a:t>Researchers </a:t>
            </a:r>
            <a:r>
              <a:rPr b="1" dirty="0"/>
              <a:t>in </a:t>
            </a:r>
            <a:r>
              <a:rPr b="1" spc="-5" dirty="0"/>
              <a:t>Massachusetts </a:t>
            </a:r>
            <a:r>
              <a:rPr b="1" spc="-10" dirty="0"/>
              <a:t>found </a:t>
            </a:r>
            <a:r>
              <a:rPr b="1" dirty="0"/>
              <a:t>a </a:t>
            </a:r>
            <a:r>
              <a:rPr b="1" spc="-10" dirty="0"/>
              <a:t>decrease </a:t>
            </a:r>
            <a:r>
              <a:rPr b="1" dirty="0"/>
              <a:t>in  </a:t>
            </a:r>
            <a:r>
              <a:rPr b="1" spc="-5" dirty="0"/>
              <a:t>opioid </a:t>
            </a:r>
            <a:r>
              <a:rPr b="1" spc="-10" dirty="0"/>
              <a:t>overdose </a:t>
            </a:r>
            <a:r>
              <a:rPr b="1" spc="-5" dirty="0"/>
              <a:t>mortality </a:t>
            </a:r>
            <a:r>
              <a:rPr b="1" dirty="0"/>
              <a:t>in </a:t>
            </a:r>
            <a:r>
              <a:rPr b="1" spc="-5" dirty="0"/>
              <a:t>communities </a:t>
            </a:r>
            <a:r>
              <a:rPr b="1" dirty="0"/>
              <a:t>in</a:t>
            </a:r>
            <a:r>
              <a:rPr b="1" spc="-140" dirty="0"/>
              <a:t> </a:t>
            </a:r>
            <a:r>
              <a:rPr b="1" dirty="0"/>
              <a:t>which  OEND </a:t>
            </a:r>
            <a:r>
              <a:rPr b="1" spc="-15" dirty="0"/>
              <a:t>programs exist </a:t>
            </a:r>
            <a:r>
              <a:rPr b="1" dirty="0"/>
              <a:t>as </a:t>
            </a:r>
            <a:r>
              <a:rPr b="1" spc="-15" dirty="0"/>
              <a:t>compared to </a:t>
            </a:r>
            <a:r>
              <a:rPr b="1" dirty="0"/>
              <a:t>those  </a:t>
            </a:r>
            <a:r>
              <a:rPr b="1" spc="-5" dirty="0"/>
              <a:t>communities </a:t>
            </a:r>
            <a:r>
              <a:rPr b="1" dirty="0"/>
              <a:t>without OEND</a:t>
            </a:r>
            <a:r>
              <a:rPr b="1" spc="-75" dirty="0"/>
              <a:t> </a:t>
            </a:r>
            <a:r>
              <a:rPr b="1" spc="-10" dirty="0"/>
              <a:t>programs</a:t>
            </a:r>
            <a:endParaRPr sz="2775" b="1" baseline="2552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pPr algn="ctr"/>
            <a:r>
              <a:rPr lang="en-US" dirty="0"/>
              <a:t>Stipulations</a:t>
            </a:r>
          </a:p>
        </p:txBody>
      </p:sp>
      <p:sp>
        <p:nvSpPr>
          <p:cNvPr id="3" name="TextBox 2"/>
          <p:cNvSpPr txBox="1"/>
          <p:nvPr/>
        </p:nvSpPr>
        <p:spPr>
          <a:xfrm>
            <a:off x="1020065" y="1752600"/>
            <a:ext cx="7971535" cy="5109091"/>
          </a:xfrm>
          <a:prstGeom prst="rect">
            <a:avLst/>
          </a:prstGeom>
          <a:noFill/>
        </p:spPr>
        <p:txBody>
          <a:bodyPr wrap="square" rtlCol="0">
            <a:spAutoFit/>
          </a:bodyPr>
          <a:lstStyle/>
          <a:p>
            <a:pPr marL="285750" lvl="0" indent="-285750">
              <a:buFont typeface="Arial" panose="020B0604020202020204" pitchFamily="34" charset="0"/>
              <a:buChar char="•"/>
            </a:pPr>
            <a:r>
              <a:rPr lang="en-US" sz="2800" b="1" dirty="0"/>
              <a:t>EMS can only dispense/furnish naloxone to be used by others with the authorization of their agency and their agency Medical Director, and then only when complying with Ohio Board of Pharmacy requirements</a:t>
            </a:r>
          </a:p>
          <a:p>
            <a:pPr marL="285750" lvl="0" indent="-285750">
              <a:buFont typeface="Arial" panose="020B0604020202020204" pitchFamily="34" charset="0"/>
              <a:buChar char="•"/>
            </a:pPr>
            <a:r>
              <a:rPr lang="en-US" sz="2800" b="1" dirty="0"/>
              <a:t>UNDER NO CIRCUMSTANCES may naloxone from the Greater Miami Valley EMS Council Drug Bags be given to others for use at a future date (dispensing or furnishing), nor may naloxone from other repositories be used to replace naloxone in a GMVEMSC Drug Bag</a:t>
            </a:r>
          </a:p>
          <a:p>
            <a:endParaRPr lang="en-US" dirty="0"/>
          </a:p>
        </p:txBody>
      </p:sp>
    </p:spTree>
    <p:extLst>
      <p:ext uri="{BB962C8B-B14F-4D97-AF65-F5344CB8AC3E}">
        <p14:creationId xmlns:p14="http://schemas.microsoft.com/office/powerpoint/2010/main" val="352641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285735" cy="615553"/>
          </a:xfrm>
        </p:spPr>
        <p:txBody>
          <a:bodyPr/>
          <a:lstStyle/>
          <a:p>
            <a:pPr algn="ctr"/>
            <a:r>
              <a:rPr lang="en-US" dirty="0"/>
              <a:t>Project DAWN</a:t>
            </a:r>
          </a:p>
        </p:txBody>
      </p:sp>
      <p:sp>
        <p:nvSpPr>
          <p:cNvPr id="3" name="Text Placeholder 2"/>
          <p:cNvSpPr>
            <a:spLocks noGrp="1"/>
          </p:cNvSpPr>
          <p:nvPr>
            <p:ph type="body" idx="1"/>
          </p:nvPr>
        </p:nvSpPr>
        <p:spPr>
          <a:xfrm>
            <a:off x="1027430" y="1708200"/>
            <a:ext cx="8003539" cy="6032421"/>
          </a:xfrm>
        </p:spPr>
        <p:txBody>
          <a:bodyPr/>
          <a:lstStyle/>
          <a:p>
            <a:r>
              <a:rPr lang="en-US" b="1" dirty="0"/>
              <a:t>EMS is permitted to dispense/furnish naloxone to any of the following:</a:t>
            </a:r>
          </a:p>
          <a:p>
            <a:pPr marL="457200" indent="-457200">
              <a:buFont typeface="Arial" panose="020B0604020202020204" pitchFamily="34" charset="0"/>
              <a:buChar char="•"/>
            </a:pPr>
            <a:r>
              <a:rPr lang="en-US" b="1" dirty="0"/>
              <a:t>Any patient requesting an Overdose Prevention Kit (Project DAWN Kit)</a:t>
            </a:r>
          </a:p>
          <a:p>
            <a:pPr marL="457200" lvl="0" indent="-457200">
              <a:buFont typeface="Arial" panose="020B0604020202020204" pitchFamily="34" charset="0"/>
              <a:buChar char="•"/>
            </a:pPr>
            <a:r>
              <a:rPr lang="en-US" b="1" dirty="0"/>
              <a:t>An individual whom there is reason to believe is experiencing or at risk of experiencing an opioid-related overdose</a:t>
            </a:r>
          </a:p>
          <a:p>
            <a:pPr marL="457200" lvl="0" indent="-457200">
              <a:buFont typeface="Arial" panose="020B0604020202020204" pitchFamily="34" charset="0"/>
              <a:buChar char="•"/>
            </a:pPr>
            <a:r>
              <a:rPr lang="en-US" b="1" dirty="0"/>
              <a:t>A family member, friend, or other person in a position to assist an individual who is experiencing an opioid-related overdose</a:t>
            </a:r>
          </a:p>
          <a:p>
            <a:pPr marL="457200" indent="-457200">
              <a:buFont typeface="Arial" panose="020B0604020202020204" pitchFamily="34" charset="0"/>
              <a:buChar char="•"/>
            </a:pPr>
            <a:r>
              <a:rPr lang="en-US" b="1" dirty="0"/>
              <a:t>Persons requesting a refill of their Project DAWN Kit</a:t>
            </a:r>
          </a:p>
          <a:p>
            <a:pPr marL="457200" lvl="0" indent="-457200">
              <a:buFont typeface="Arial" panose="020B0604020202020204" pitchFamily="34" charset="0"/>
              <a:buChar char="•"/>
            </a:pPr>
            <a:endParaRPr lang="en-US" b="1" dirty="0"/>
          </a:p>
          <a:p>
            <a:endParaRPr lang="en-US" dirty="0"/>
          </a:p>
        </p:txBody>
      </p:sp>
    </p:spTree>
    <p:extLst>
      <p:ext uri="{BB962C8B-B14F-4D97-AF65-F5344CB8AC3E}">
        <p14:creationId xmlns:p14="http://schemas.microsoft.com/office/powerpoint/2010/main" val="4221209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533400"/>
            <a:ext cx="7285735" cy="615553"/>
          </a:xfrm>
        </p:spPr>
        <p:txBody>
          <a:bodyPr/>
          <a:lstStyle/>
          <a:p>
            <a:pPr algn="ctr"/>
            <a:r>
              <a:rPr lang="en-US" dirty="0"/>
              <a:t>Ohio Revised Code</a:t>
            </a:r>
          </a:p>
        </p:txBody>
      </p:sp>
      <p:sp>
        <p:nvSpPr>
          <p:cNvPr id="3" name="Text Placeholder 2"/>
          <p:cNvSpPr>
            <a:spLocks noGrp="1"/>
          </p:cNvSpPr>
          <p:nvPr>
            <p:ph type="body" idx="1"/>
          </p:nvPr>
        </p:nvSpPr>
        <p:spPr>
          <a:xfrm>
            <a:off x="457200" y="1295400"/>
            <a:ext cx="9067800" cy="6400800"/>
          </a:xfrm>
        </p:spPr>
        <p:txBody>
          <a:bodyPr/>
          <a:lstStyle/>
          <a:p>
            <a:pPr marL="342900" marR="0" lvl="0" indent="-342900">
              <a:lnSpc>
                <a:spcPct val="115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Calibri" panose="020F0502020204030204" pitchFamily="34" charset="0"/>
              </a:rPr>
              <a:t>Ohio law (ORC 3715.50) permits persons or government entities to purchase, possess, and dispense or furnish an overdose reversal drug if all the following conditions are met: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The overdose reversal drug is in its original manufacturer's packaging and contains manufacturer's instructions for use</a:t>
            </a:r>
          </a:p>
          <a:p>
            <a:pPr marL="742950" marR="0" lvl="1" indent="-285750">
              <a:lnSpc>
                <a:spcPct val="115000"/>
              </a:lnSpc>
              <a:spcBef>
                <a:spcPts val="0"/>
              </a:spcBef>
              <a:spcAft>
                <a:spcPts val="0"/>
              </a:spcAft>
              <a:buFont typeface="Arial" panose="020B0604020202020204" pitchFamily="34" charset="0"/>
              <a:buChar char="•"/>
            </a:pPr>
            <a:r>
              <a:rPr lang="en-US" sz="2400" dirty="0">
                <a:solidFill>
                  <a:schemeClr val="tx1"/>
                </a:solidFill>
                <a:latin typeface="Calibri" panose="020F0502020204030204" pitchFamily="34" charset="0"/>
                <a:ea typeface="Calibri" panose="020F0502020204030204" pitchFamily="34" charset="0"/>
                <a:cs typeface="Calibri" panose="020F0502020204030204" pitchFamily="34" charset="0"/>
              </a:rPr>
              <a:t>The overdose reversal drug is stored in accordance with the manufacturer's or distributor's instructions</a:t>
            </a:r>
          </a:p>
          <a:p>
            <a:pPr marL="342900" indent="-342900">
              <a:lnSpc>
                <a:spcPct val="115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No specific age restrictions for dispensing an overdose reversal drug</a:t>
            </a:r>
          </a:p>
          <a:p>
            <a:pPr marL="342900" indent="-342900">
              <a:lnSpc>
                <a:spcPct val="115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ORC authorizes any individual to administer overdose reversal drug if individual is in a position to assist another who is apparently experiencing an opioid-related overdose</a:t>
            </a:r>
          </a:p>
          <a:p>
            <a:pPr marL="342900" indent="-342900">
              <a:lnSpc>
                <a:spcPct val="115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Naloxone is generally considered to be safe for layperson use </a:t>
            </a:r>
          </a:p>
          <a:p>
            <a:pPr marL="342900" indent="-342900">
              <a:lnSpc>
                <a:spcPct val="115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Calibri" panose="020F0502020204030204" pitchFamily="34" charset="0"/>
              </a:rPr>
              <a:t>Immunity from civil damages, criminal prosecution, and professional disciplinary action for practitioners who furnish, or dispense in accordance with the law</a:t>
            </a:r>
          </a:p>
          <a:p>
            <a:endParaRPr lang="en-US" dirty="0"/>
          </a:p>
        </p:txBody>
      </p:sp>
    </p:spTree>
    <p:extLst>
      <p:ext uri="{BB962C8B-B14F-4D97-AF65-F5344CB8AC3E}">
        <p14:creationId xmlns:p14="http://schemas.microsoft.com/office/powerpoint/2010/main" val="523718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pPr algn="ctr"/>
            <a:r>
              <a:rPr lang="en-US" dirty="0"/>
              <a:t>Training Requirements</a:t>
            </a:r>
          </a:p>
        </p:txBody>
      </p:sp>
      <p:sp>
        <p:nvSpPr>
          <p:cNvPr id="3" name="Text Placeholder 2"/>
          <p:cNvSpPr>
            <a:spLocks noGrp="1"/>
          </p:cNvSpPr>
          <p:nvPr>
            <p:ph type="body" idx="1"/>
          </p:nvPr>
        </p:nvSpPr>
        <p:spPr>
          <a:xfrm>
            <a:off x="914400" y="1524000"/>
            <a:ext cx="8003539" cy="4493538"/>
          </a:xfrm>
        </p:spPr>
        <p:txBody>
          <a:bodyPr/>
          <a:lstStyle/>
          <a:p>
            <a:pPr marL="285750" indent="-285750">
              <a:buFont typeface="Arial" panose="020B0604020202020204" pitchFamily="34" charset="0"/>
              <a:buChar char="•"/>
            </a:pPr>
            <a:r>
              <a:rPr lang="en-US" sz="2400" b="1" dirty="0"/>
              <a:t>EMS agency personnel shall complete training in opioid overdose prevention approved by the agency Medical Director, including the following topics:</a:t>
            </a:r>
          </a:p>
          <a:p>
            <a:pPr marL="742950" lvl="1" indent="-285750">
              <a:buFont typeface="Arial" panose="020B0604020202020204" pitchFamily="34" charset="0"/>
              <a:buChar char="•"/>
            </a:pPr>
            <a:r>
              <a:rPr lang="en-US" sz="2400" b="1" dirty="0">
                <a:solidFill>
                  <a:schemeClr val="tx1"/>
                </a:solidFill>
              </a:rPr>
              <a:t>Limitations concerning persons to whom naloxone is dispensed/furnished</a:t>
            </a:r>
          </a:p>
          <a:p>
            <a:pPr marL="742950" lvl="1" indent="-285750">
              <a:buFont typeface="Arial" panose="020B0604020202020204" pitchFamily="34" charset="0"/>
              <a:buChar char="•"/>
            </a:pPr>
            <a:r>
              <a:rPr lang="en-US" sz="2400" b="1" dirty="0">
                <a:solidFill>
                  <a:schemeClr val="tx1"/>
                </a:solidFill>
              </a:rPr>
              <a:t>Naloxone dosage that may be dispensed (or furnished) and any variation in dosing based on the Standing Order</a:t>
            </a:r>
          </a:p>
          <a:p>
            <a:pPr marL="742950" lvl="1" indent="-285750">
              <a:buFont typeface="Arial" panose="020B0604020202020204" pitchFamily="34" charset="0"/>
              <a:buChar char="•"/>
            </a:pPr>
            <a:r>
              <a:rPr lang="en-US" sz="2400" b="1" dirty="0">
                <a:solidFill>
                  <a:schemeClr val="tx1"/>
                </a:solidFill>
              </a:rPr>
              <a:t>Labeling, storage, record keeping and administrative requirements</a:t>
            </a:r>
          </a:p>
          <a:p>
            <a:pPr marL="742950" lvl="1" indent="-285750">
              <a:buFont typeface="Arial" panose="020B0604020202020204" pitchFamily="34" charset="0"/>
              <a:buChar char="•"/>
            </a:pPr>
            <a:r>
              <a:rPr lang="en-US" sz="2400" b="1" dirty="0">
                <a:solidFill>
                  <a:schemeClr val="tx1"/>
                </a:solidFill>
              </a:rPr>
              <a:t>Ohio Revised Code pertaining to prescribing and dispensed/furnished naloxone</a:t>
            </a:r>
          </a:p>
          <a:p>
            <a:endParaRPr lang="en-US" dirty="0"/>
          </a:p>
        </p:txBody>
      </p:sp>
    </p:spTree>
    <p:extLst>
      <p:ext uri="{BB962C8B-B14F-4D97-AF65-F5344CB8AC3E}">
        <p14:creationId xmlns:p14="http://schemas.microsoft.com/office/powerpoint/2010/main" val="3674979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615553"/>
          </a:xfrm>
        </p:spPr>
        <p:txBody>
          <a:bodyPr/>
          <a:lstStyle/>
          <a:p>
            <a:pPr algn="ctr"/>
            <a:r>
              <a:rPr lang="en-US" dirty="0"/>
              <a:t>Definitions</a:t>
            </a:r>
          </a:p>
        </p:txBody>
      </p:sp>
      <p:sp>
        <p:nvSpPr>
          <p:cNvPr id="3" name="Text Placeholder 2"/>
          <p:cNvSpPr>
            <a:spLocks noGrp="1"/>
          </p:cNvSpPr>
          <p:nvPr>
            <p:ph type="body" idx="1"/>
          </p:nvPr>
        </p:nvSpPr>
        <p:spPr>
          <a:xfrm>
            <a:off x="990600" y="1555313"/>
            <a:ext cx="8003539" cy="6217087"/>
          </a:xfrm>
        </p:spPr>
        <p:txBody>
          <a:bodyPr/>
          <a:lstStyle/>
          <a:p>
            <a:pPr marL="800100" lvl="1" indent="-342900">
              <a:buFont typeface="+mj-lt"/>
              <a:buAutoNum type="arabicPeriod"/>
            </a:pPr>
            <a:r>
              <a:rPr lang="en-US" sz="2400" b="1" dirty="0">
                <a:solidFill>
                  <a:schemeClr val="tx1"/>
                </a:solidFill>
              </a:rPr>
              <a:t>Opioid Overdose Prevention</a:t>
            </a:r>
          </a:p>
          <a:p>
            <a:pPr lvl="2">
              <a:buFont typeface="Arial" pitchFamily="34" charset="0"/>
              <a:buChar char="•"/>
            </a:pPr>
            <a:r>
              <a:rPr lang="en-US" sz="2400" b="1" dirty="0">
                <a:solidFill>
                  <a:schemeClr val="tx1"/>
                </a:solidFill>
              </a:rPr>
              <a:t>Following completion of this training, EMS personnel may be authorized by their department and medical director to dispense/furnish naloxone </a:t>
            </a:r>
          </a:p>
          <a:p>
            <a:pPr marL="800100" lvl="1" indent="-342900">
              <a:buFont typeface="+mj-lt"/>
              <a:buAutoNum type="arabicPeriod"/>
            </a:pPr>
            <a:r>
              <a:rPr lang="en-US" sz="2400" b="1" dirty="0">
                <a:solidFill>
                  <a:schemeClr val="tx1"/>
                </a:solidFill>
              </a:rPr>
              <a:t>Naloxone (</a:t>
            </a:r>
            <a:r>
              <a:rPr lang="en-US" sz="2400" b="1" dirty="0" err="1">
                <a:solidFill>
                  <a:schemeClr val="tx1"/>
                </a:solidFill>
              </a:rPr>
              <a:t>Narcan</a:t>
            </a:r>
            <a:r>
              <a:rPr lang="en-US" sz="2400" b="1" dirty="0">
                <a:solidFill>
                  <a:schemeClr val="tx1"/>
                </a:solidFill>
              </a:rPr>
              <a:t>®)</a:t>
            </a:r>
          </a:p>
          <a:p>
            <a:pPr lvl="2">
              <a:buFont typeface="Arial" pitchFamily="34" charset="0"/>
              <a:buChar char="•"/>
            </a:pPr>
            <a:r>
              <a:rPr lang="en-US" sz="2400" b="1" dirty="0">
                <a:solidFill>
                  <a:schemeClr val="tx1"/>
                </a:solidFill>
              </a:rPr>
              <a:t>FDA-approved opioid antagonist medication</a:t>
            </a:r>
          </a:p>
          <a:p>
            <a:pPr marL="800100" lvl="1" indent="-342900">
              <a:buFont typeface="+mj-lt"/>
              <a:buAutoNum type="arabicPeriod"/>
            </a:pPr>
            <a:r>
              <a:rPr lang="en-US" sz="2400" b="1" dirty="0">
                <a:solidFill>
                  <a:schemeClr val="tx1"/>
                </a:solidFill>
              </a:rPr>
              <a:t>DAWN Nasal Naloxone Overdose Prevention Kit</a:t>
            </a:r>
          </a:p>
          <a:p>
            <a:pPr lvl="2">
              <a:buFont typeface="Arial" pitchFamily="34" charset="0"/>
              <a:buChar char="•"/>
            </a:pPr>
            <a:r>
              <a:rPr lang="en-US" sz="2400" b="1" dirty="0">
                <a:solidFill>
                  <a:schemeClr val="tx1"/>
                </a:solidFill>
              </a:rPr>
              <a:t>A pre-assembled kit for nasal naloxone that includes:</a:t>
            </a:r>
          </a:p>
          <a:p>
            <a:pPr marL="1657350" lvl="3" indent="-285750">
              <a:buFont typeface="Arial" panose="020B0604020202020204" pitchFamily="34" charset="0"/>
              <a:buChar char="•"/>
            </a:pPr>
            <a:r>
              <a:rPr lang="en-US" sz="2400" b="1" dirty="0">
                <a:solidFill>
                  <a:schemeClr val="tx1"/>
                </a:solidFill>
              </a:rPr>
              <a:t>Two (dosage and quantity as determined by the Medical Director and/or Project DAWN Medical Director) nasal atomizers</a:t>
            </a:r>
          </a:p>
          <a:p>
            <a:pPr marL="1657350" lvl="3" indent="-285750">
              <a:buFont typeface="Arial" panose="020B0604020202020204" pitchFamily="34" charset="0"/>
              <a:buChar char="•"/>
            </a:pPr>
            <a:r>
              <a:rPr lang="en-US" sz="2400" b="1" dirty="0">
                <a:solidFill>
                  <a:schemeClr val="tx1"/>
                </a:solidFill>
              </a:rPr>
              <a:t>May include face shield (optional); educational flip guide (optional); and flier with information about refills (optional)</a:t>
            </a:r>
          </a:p>
          <a:p>
            <a:pPr marL="1657350" lvl="3" indent="-285750">
              <a:buFont typeface="Arial" panose="020B0604020202020204" pitchFamily="34" charset="0"/>
              <a:buChar char="•"/>
            </a:pPr>
            <a:endParaRPr lang="en-US" sz="2400" b="1" dirty="0"/>
          </a:p>
          <a:p>
            <a:pPr marL="800100" lvl="1" indent="-342900"/>
            <a:endParaRPr lang="en-US" sz="1600" b="1" dirty="0"/>
          </a:p>
          <a:p>
            <a:endParaRPr lang="en-US" b="1" dirty="0"/>
          </a:p>
        </p:txBody>
      </p:sp>
    </p:spTree>
    <p:extLst>
      <p:ext uri="{BB962C8B-B14F-4D97-AF65-F5344CB8AC3E}">
        <p14:creationId xmlns:p14="http://schemas.microsoft.com/office/powerpoint/2010/main" val="1524183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332" y="648715"/>
            <a:ext cx="7285735" cy="1231106"/>
          </a:xfrm>
        </p:spPr>
        <p:txBody>
          <a:bodyPr/>
          <a:lstStyle/>
          <a:p>
            <a:r>
              <a:rPr lang="en-US" dirty="0"/>
              <a:t>Which Personnel May Dispense/Furnish</a:t>
            </a:r>
          </a:p>
        </p:txBody>
      </p:sp>
      <p:sp>
        <p:nvSpPr>
          <p:cNvPr id="3" name="Text Placeholder 2"/>
          <p:cNvSpPr>
            <a:spLocks noGrp="1"/>
          </p:cNvSpPr>
          <p:nvPr>
            <p:ph type="body" idx="1"/>
          </p:nvPr>
        </p:nvSpPr>
        <p:spPr>
          <a:xfrm>
            <a:off x="1027430" y="2057400"/>
            <a:ext cx="8003539" cy="4832092"/>
          </a:xfrm>
        </p:spPr>
        <p:txBody>
          <a:bodyPr/>
          <a:lstStyle/>
          <a:p>
            <a:pPr>
              <a:buFont typeface="Arial" pitchFamily="34" charset="0"/>
              <a:buChar char="•"/>
            </a:pPr>
            <a:r>
              <a:rPr lang="en-US" sz="4400" b="1" dirty="0"/>
              <a:t> </a:t>
            </a:r>
            <a:r>
              <a:rPr lang="en-US" sz="3000" b="1" dirty="0"/>
              <a:t>Dispensing/furnishing naloxone can be conducted by any level of EMS personnel that meet the training requirements designated by the agency </a:t>
            </a:r>
          </a:p>
          <a:p>
            <a:pPr>
              <a:buFont typeface="Arial" pitchFamily="34" charset="0"/>
              <a:buChar char="•"/>
            </a:pPr>
            <a:r>
              <a:rPr lang="en-US" sz="3000" b="1" dirty="0"/>
              <a:t>Each department determines which personnel and which certification levels may function under the  dispensing/furnishing naloxone Training Program</a:t>
            </a:r>
          </a:p>
          <a:p>
            <a:pPr>
              <a:buFont typeface="Arial" pitchFamily="34" charset="0"/>
              <a:buChar char="•"/>
            </a:pPr>
            <a:r>
              <a:rPr lang="en-US" sz="3000" b="1" dirty="0"/>
              <a:t>Standing order from your medical director required (may use Council protocol template)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40611" y="932180"/>
            <a:ext cx="4929505" cy="1335622"/>
          </a:xfrm>
          <a:prstGeom prst="rect">
            <a:avLst/>
          </a:prstGeom>
        </p:spPr>
        <p:txBody>
          <a:bodyPr vert="horz" wrap="square" lIns="0" tIns="12065" rIns="0" bIns="0" rtlCol="0">
            <a:spAutoFit/>
          </a:bodyPr>
          <a:lstStyle/>
          <a:p>
            <a:pPr marL="12700">
              <a:lnSpc>
                <a:spcPct val="100000"/>
              </a:lnSpc>
              <a:spcBef>
                <a:spcPts val="95"/>
              </a:spcBef>
            </a:pPr>
            <a:r>
              <a:rPr sz="4300" spc="-55" dirty="0">
                <a:latin typeface="+mj-lt"/>
                <a:cs typeface="Calibri Light"/>
              </a:rPr>
              <a:t>Drug </a:t>
            </a:r>
            <a:r>
              <a:rPr sz="4300" spc="-90" dirty="0">
                <a:latin typeface="+mj-lt"/>
                <a:cs typeface="Calibri Light"/>
              </a:rPr>
              <a:t>Overdose </a:t>
            </a:r>
            <a:r>
              <a:rPr sz="4300" spc="-25" dirty="0">
                <a:latin typeface="+mj-lt"/>
                <a:cs typeface="Calibri Light"/>
              </a:rPr>
              <a:t>in </a:t>
            </a:r>
            <a:r>
              <a:rPr sz="4300" spc="-45" dirty="0">
                <a:latin typeface="+mj-lt"/>
                <a:cs typeface="Calibri Light"/>
              </a:rPr>
              <a:t>the</a:t>
            </a:r>
            <a:r>
              <a:rPr sz="4300" spc="-725" dirty="0">
                <a:latin typeface="+mj-lt"/>
                <a:cs typeface="Calibri Light"/>
              </a:rPr>
              <a:t> </a:t>
            </a:r>
            <a:r>
              <a:rPr sz="4300" spc="-5" dirty="0">
                <a:latin typeface="+mj-lt"/>
                <a:cs typeface="Calibri Light"/>
              </a:rPr>
              <a:t>U</a:t>
            </a:r>
            <a:r>
              <a:rPr lang="en-US" sz="4300" spc="-5" dirty="0">
                <a:latin typeface="+mj-lt"/>
                <a:cs typeface="Calibri Light"/>
              </a:rPr>
              <a:t>nited States</a:t>
            </a:r>
            <a:endParaRPr sz="4300" dirty="0">
              <a:latin typeface="+mj-lt"/>
              <a:cs typeface="Calibri Light"/>
            </a:endParaRPr>
          </a:p>
        </p:txBody>
      </p:sp>
      <p:sp>
        <p:nvSpPr>
          <p:cNvPr id="4" name="object 4"/>
          <p:cNvSpPr txBox="1"/>
          <p:nvPr/>
        </p:nvSpPr>
        <p:spPr>
          <a:xfrm>
            <a:off x="990600" y="2971800"/>
            <a:ext cx="8012430" cy="3409908"/>
          </a:xfrm>
          <a:prstGeom prst="rect">
            <a:avLst/>
          </a:prstGeom>
        </p:spPr>
        <p:txBody>
          <a:bodyPr vert="horz" wrap="square" lIns="0" tIns="11430" rIns="0" bIns="0" rtlCol="0">
            <a:spAutoFit/>
          </a:bodyPr>
          <a:lstStyle/>
          <a:p>
            <a:pPr marL="104139" indent="-91440">
              <a:lnSpc>
                <a:spcPts val="3650"/>
              </a:lnSpc>
              <a:spcBef>
                <a:spcPts val="90"/>
              </a:spcBef>
              <a:buSzPct val="75000"/>
              <a:buFont typeface="Wingdings"/>
              <a:buChar char=""/>
              <a:tabLst>
                <a:tab pos="424180" algn="l"/>
              </a:tabLst>
            </a:pPr>
            <a:r>
              <a:rPr sz="3200" b="1" spc="-10" dirty="0">
                <a:latin typeface="Calibri"/>
                <a:cs typeface="Calibri"/>
              </a:rPr>
              <a:t>Unintentional drug</a:t>
            </a:r>
            <a:r>
              <a:rPr sz="3200" b="1" spc="30" dirty="0">
                <a:latin typeface="Calibri"/>
                <a:cs typeface="Calibri"/>
              </a:rPr>
              <a:t> </a:t>
            </a:r>
            <a:r>
              <a:rPr sz="3200" b="1" spc="-25" dirty="0">
                <a:latin typeface="Calibri"/>
                <a:cs typeface="Calibri"/>
              </a:rPr>
              <a:t>overdose</a:t>
            </a:r>
            <a:endParaRPr sz="3200" b="1" dirty="0">
              <a:latin typeface="Calibri"/>
              <a:cs typeface="Calibri"/>
            </a:endParaRPr>
          </a:p>
          <a:p>
            <a:pPr marL="356870" marR="177800">
              <a:lnSpc>
                <a:spcPts val="3460"/>
              </a:lnSpc>
              <a:spcBef>
                <a:spcPts val="235"/>
              </a:spcBef>
              <a:buFont typeface="Arial" pitchFamily="34" charset="0"/>
              <a:buChar char="•"/>
            </a:pPr>
            <a:r>
              <a:rPr lang="en-US" sz="3200" b="1" spc="-5" dirty="0">
                <a:latin typeface="Calibri"/>
                <a:cs typeface="Calibri"/>
              </a:rPr>
              <a:t>L</a:t>
            </a:r>
            <a:r>
              <a:rPr sz="3200" b="1" spc="-5" dirty="0">
                <a:latin typeface="Calibri"/>
                <a:cs typeface="Calibri"/>
              </a:rPr>
              <a:t>eading </a:t>
            </a:r>
            <a:r>
              <a:rPr sz="3200" b="1" spc="-15" dirty="0">
                <a:latin typeface="Calibri"/>
                <a:cs typeface="Calibri"/>
              </a:rPr>
              <a:t>cause </a:t>
            </a:r>
            <a:r>
              <a:rPr sz="3200" b="1" spc="-10" dirty="0">
                <a:latin typeface="Calibri"/>
                <a:cs typeface="Calibri"/>
              </a:rPr>
              <a:t>of unintentional </a:t>
            </a:r>
            <a:r>
              <a:rPr lang="en-US" sz="3200" b="1" spc="-5" dirty="0">
                <a:latin typeface="Calibri"/>
                <a:cs typeface="Calibri"/>
              </a:rPr>
              <a:t>trauma</a:t>
            </a:r>
            <a:r>
              <a:rPr sz="3200" b="1" spc="-5" dirty="0">
                <a:latin typeface="Calibri"/>
                <a:cs typeface="Calibri"/>
              </a:rPr>
              <a:t> </a:t>
            </a:r>
            <a:r>
              <a:rPr sz="3200" b="1" spc="-10" dirty="0">
                <a:latin typeface="Calibri"/>
                <a:cs typeface="Calibri"/>
              </a:rPr>
              <a:t>death </a:t>
            </a:r>
            <a:r>
              <a:rPr sz="3200" b="1" dirty="0">
                <a:latin typeface="Calibri"/>
                <a:cs typeface="Calibri"/>
              </a:rPr>
              <a:t>in  </a:t>
            </a:r>
            <a:r>
              <a:rPr sz="3200" b="1" spc="-5" dirty="0">
                <a:latin typeface="Calibri"/>
                <a:cs typeface="Calibri"/>
              </a:rPr>
              <a:t>the US </a:t>
            </a:r>
            <a:endParaRPr lang="en-US" sz="3200" b="1" spc="-5" dirty="0">
              <a:latin typeface="Calibri"/>
              <a:cs typeface="Calibri"/>
            </a:endParaRPr>
          </a:p>
          <a:p>
            <a:pPr marL="356870" marR="177800">
              <a:lnSpc>
                <a:spcPts val="3460"/>
              </a:lnSpc>
              <a:spcBef>
                <a:spcPts val="235"/>
              </a:spcBef>
              <a:buFont typeface="Arial" pitchFamily="34" charset="0"/>
              <a:buChar char="•"/>
            </a:pPr>
            <a:r>
              <a:rPr lang="en-US" sz="3200" b="1" spc="-5" dirty="0">
                <a:latin typeface="Calibri"/>
                <a:cs typeface="Calibri"/>
              </a:rPr>
              <a:t>E</a:t>
            </a:r>
            <a:r>
              <a:rPr sz="3200" b="1" spc="-20" dirty="0">
                <a:latin typeface="Calibri"/>
                <a:cs typeface="Calibri"/>
              </a:rPr>
              <a:t>xceed</a:t>
            </a:r>
            <a:r>
              <a:rPr lang="en-US" sz="3200" b="1" spc="-20" dirty="0">
                <a:latin typeface="Calibri"/>
                <a:cs typeface="Calibri"/>
              </a:rPr>
              <a:t>s</a:t>
            </a:r>
            <a:r>
              <a:rPr sz="3200" b="1" spc="-20" dirty="0">
                <a:latin typeface="Calibri"/>
                <a:cs typeface="Calibri"/>
              </a:rPr>
              <a:t> </a:t>
            </a:r>
            <a:r>
              <a:rPr sz="3200" b="1" spc="-15" dirty="0">
                <a:latin typeface="Calibri"/>
                <a:cs typeface="Calibri"/>
              </a:rPr>
              <a:t>motor </a:t>
            </a:r>
            <a:r>
              <a:rPr sz="3200" b="1" spc="-10" dirty="0">
                <a:latin typeface="Calibri"/>
                <a:cs typeface="Calibri"/>
              </a:rPr>
              <a:t>vehicle</a:t>
            </a:r>
            <a:r>
              <a:rPr sz="3200" b="1" spc="100" dirty="0">
                <a:latin typeface="Calibri"/>
                <a:cs typeface="Calibri"/>
              </a:rPr>
              <a:t> </a:t>
            </a:r>
            <a:r>
              <a:rPr sz="3200" b="1" spc="-10" dirty="0">
                <a:latin typeface="Calibri"/>
                <a:cs typeface="Calibri"/>
              </a:rPr>
              <a:t>accidents</a:t>
            </a:r>
            <a:endParaRPr sz="3200" b="1" dirty="0">
              <a:latin typeface="Calibri"/>
              <a:cs typeface="Calibri"/>
            </a:endParaRPr>
          </a:p>
          <a:p>
            <a:pPr marL="104139" marR="352425" indent="-91440">
              <a:lnSpc>
                <a:spcPts val="3460"/>
              </a:lnSpc>
              <a:spcBef>
                <a:spcPts val="1385"/>
              </a:spcBef>
              <a:buFont typeface="Wingdings"/>
              <a:buChar char=""/>
              <a:tabLst>
                <a:tab pos="467359" algn="l"/>
              </a:tabLst>
            </a:pPr>
            <a:r>
              <a:rPr sz="3200" b="1" spc="-15" dirty="0">
                <a:latin typeface="Calibri"/>
                <a:cs typeface="Calibri"/>
              </a:rPr>
              <a:t>Prescription </a:t>
            </a:r>
            <a:r>
              <a:rPr sz="3200" b="1" spc="-10" dirty="0">
                <a:latin typeface="Calibri"/>
                <a:cs typeface="Calibri"/>
              </a:rPr>
              <a:t>opioids </a:t>
            </a:r>
            <a:r>
              <a:rPr sz="3200" b="1" spc="-15" dirty="0">
                <a:latin typeface="Calibri"/>
                <a:cs typeface="Calibri"/>
              </a:rPr>
              <a:t>remain </a:t>
            </a:r>
            <a:r>
              <a:rPr sz="3200" b="1" spc="-10" dirty="0">
                <a:latin typeface="Calibri"/>
                <a:cs typeface="Calibri"/>
              </a:rPr>
              <a:t>associated </a:t>
            </a:r>
            <a:r>
              <a:rPr sz="3200" b="1" spc="-5" dirty="0">
                <a:latin typeface="Calibri"/>
                <a:cs typeface="Calibri"/>
              </a:rPr>
              <a:t>with  </a:t>
            </a:r>
            <a:r>
              <a:rPr sz="3200" b="1" spc="-25" dirty="0">
                <a:latin typeface="Calibri"/>
                <a:cs typeface="Calibri"/>
              </a:rPr>
              <a:t>more </a:t>
            </a:r>
            <a:r>
              <a:rPr sz="3200" b="1" spc="-30" dirty="0">
                <a:latin typeface="Calibri"/>
                <a:cs typeface="Calibri"/>
              </a:rPr>
              <a:t>fatal </a:t>
            </a:r>
            <a:r>
              <a:rPr sz="3200" b="1" spc="-20" dirty="0">
                <a:latin typeface="Calibri"/>
                <a:cs typeface="Calibri"/>
              </a:rPr>
              <a:t>overdoses </a:t>
            </a:r>
            <a:r>
              <a:rPr sz="3200" b="1" spc="-5" dirty="0">
                <a:latin typeface="Calibri"/>
                <a:cs typeface="Calibri"/>
              </a:rPr>
              <a:t>than </a:t>
            </a:r>
            <a:r>
              <a:rPr sz="3200" b="1" spc="-15" dirty="0">
                <a:latin typeface="Calibri"/>
                <a:cs typeface="Calibri"/>
              </a:rPr>
              <a:t>any </a:t>
            </a:r>
            <a:r>
              <a:rPr sz="3200" b="1" spc="-10" dirty="0">
                <a:latin typeface="Calibri"/>
                <a:cs typeface="Calibri"/>
              </a:rPr>
              <a:t>other  </a:t>
            </a:r>
            <a:r>
              <a:rPr sz="3200" b="1" spc="-15" dirty="0">
                <a:latin typeface="Calibri"/>
                <a:cs typeface="Calibri"/>
              </a:rPr>
              <a:t>prescription </a:t>
            </a:r>
            <a:r>
              <a:rPr sz="3200" b="1" spc="-10" dirty="0">
                <a:latin typeface="Calibri"/>
                <a:cs typeface="Calibri"/>
              </a:rPr>
              <a:t>or illegal</a:t>
            </a:r>
            <a:r>
              <a:rPr sz="3200" b="1" spc="40" dirty="0">
                <a:latin typeface="Calibri"/>
                <a:cs typeface="Calibri"/>
              </a:rPr>
              <a:t> </a:t>
            </a:r>
            <a:r>
              <a:rPr sz="3200" b="1" spc="-10" dirty="0">
                <a:latin typeface="Calibri"/>
                <a:cs typeface="Calibri"/>
              </a:rPr>
              <a:t>drug</a:t>
            </a:r>
            <a:endParaRPr sz="3200" b="1"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3395</TotalTime>
  <Words>1513</Words>
  <Application>Microsoft Office PowerPoint</Application>
  <PresentationFormat>Custom</PresentationFormat>
  <Paragraphs>140</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Copperplate Gothic Bold</vt:lpstr>
      <vt:lpstr>Times New Roman</vt:lpstr>
      <vt:lpstr>Wingdings</vt:lpstr>
      <vt:lpstr>Office Theme</vt:lpstr>
      <vt:lpstr>PowerPoint Presentation</vt:lpstr>
      <vt:lpstr>____Department and Dispensing/Furnishing Naloxone</vt:lpstr>
      <vt:lpstr>Stipulations</vt:lpstr>
      <vt:lpstr>Project DAWN</vt:lpstr>
      <vt:lpstr>Ohio Revised Code</vt:lpstr>
      <vt:lpstr>Training Requirements</vt:lpstr>
      <vt:lpstr>Definitions</vt:lpstr>
      <vt:lpstr>Which Personnel May Dispense/Furnish</vt:lpstr>
      <vt:lpstr>Drug Overdose in the United States</vt:lpstr>
      <vt:lpstr>Opioid Addiction</vt:lpstr>
      <vt:lpstr>PowerPoint Presentation</vt:lpstr>
      <vt:lpstr>CURRENT PUBLIC HEALTH CRISIS</vt:lpstr>
      <vt:lpstr>PowerPoint Presentation</vt:lpstr>
      <vt:lpstr>Overdose Education and Naloxone  Distribution (OEND) Programs</vt:lpstr>
      <vt:lpstr>What is Project DAWN? Deaths Avoided with Naloxone</vt:lpstr>
      <vt:lpstr>Stipulations</vt:lpstr>
      <vt:lpstr>Project DAWN</vt:lpstr>
      <vt:lpstr>Opioid Overdose (OD)</vt:lpstr>
      <vt:lpstr>Naloxone</vt:lpstr>
      <vt:lpstr>Naloxone Continued…</vt:lpstr>
      <vt:lpstr>Opioid OD Recognition</vt:lpstr>
      <vt:lpstr>House Bill 110 (Good Samaritan)  Protections</vt:lpstr>
      <vt:lpstr>Responsibilities</vt:lpstr>
      <vt:lpstr>Miscellaneous</vt:lpstr>
      <vt:lpstr>PowerPoint Presentation</vt:lpstr>
      <vt:lpstr>Training for Lay Individuals</vt:lpstr>
      <vt:lpstr>FAQ: Does providing naloxone  encourage drug use?</vt:lpstr>
      <vt:lpstr>FAQ: Do naloxone distribution  programs really make a difference? Yes!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EMS training Project Dawn Power Point to disp.. 1 [Read-Only]</dc:title>
  <dc:creator>Shiverdecker, Michael</dc:creator>
  <cp:lastModifiedBy>Gerstner, David</cp:lastModifiedBy>
  <cp:revision>121</cp:revision>
  <cp:lastPrinted>2017-07-26T20:58:46Z</cp:lastPrinted>
  <dcterms:created xsi:type="dcterms:W3CDTF">2017-04-18T08:56:01Z</dcterms:created>
  <dcterms:modified xsi:type="dcterms:W3CDTF">2024-07-16T20:27:13Z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2017-04-17T00:00:00Z</vt:filetime>
  </property>
  <property fmtid="{D5CDD505-2E9C-101B-9397-08002B2CF9AE}" pid="3" name="LastSaved">
    <vt:filetime>2017-04-18T00:00:00Z</vt:filetime>
  </property>
</Properties>
</file>